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9" r:id="rId2"/>
  </p:sldMasterIdLst>
  <p:notesMasterIdLst>
    <p:notesMasterId r:id="rId28"/>
  </p:notesMasterIdLst>
  <p:handoutMasterIdLst>
    <p:handoutMasterId r:id="rId29"/>
  </p:handoutMasterIdLst>
  <p:sldIdLst>
    <p:sldId id="300" r:id="rId3"/>
    <p:sldId id="341" r:id="rId4"/>
    <p:sldId id="377" r:id="rId5"/>
    <p:sldId id="303" r:id="rId6"/>
    <p:sldId id="343" r:id="rId7"/>
    <p:sldId id="392" r:id="rId8"/>
    <p:sldId id="344" r:id="rId9"/>
    <p:sldId id="345" r:id="rId10"/>
    <p:sldId id="350" r:id="rId11"/>
    <p:sldId id="399" r:id="rId12"/>
    <p:sldId id="394" r:id="rId13"/>
    <p:sldId id="391" r:id="rId14"/>
    <p:sldId id="383" r:id="rId15"/>
    <p:sldId id="347" r:id="rId16"/>
    <p:sldId id="348" r:id="rId17"/>
    <p:sldId id="324" r:id="rId18"/>
    <p:sldId id="393" r:id="rId19"/>
    <p:sldId id="397" r:id="rId20"/>
    <p:sldId id="395" r:id="rId21"/>
    <p:sldId id="396" r:id="rId22"/>
    <p:sldId id="400" r:id="rId23"/>
    <p:sldId id="401" r:id="rId24"/>
    <p:sldId id="360" r:id="rId25"/>
    <p:sldId id="378" r:id="rId26"/>
    <p:sldId id="376" r:id="rId2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DFF"/>
    <a:srgbClr val="F8F8F8"/>
    <a:srgbClr val="00A1DA"/>
    <a:srgbClr val="139FE9"/>
    <a:srgbClr val="F41867"/>
    <a:srgbClr val="9B7BDB"/>
    <a:srgbClr val="F7F7F9"/>
    <a:srgbClr val="9CD87E"/>
    <a:srgbClr val="49D76B"/>
    <a:srgbClr val="F6F8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97" autoAdjust="0"/>
    <p:restoredTop sz="90743" autoAdjust="0"/>
  </p:normalViewPr>
  <p:slideViewPr>
    <p:cSldViewPr snapToGrid="0" snapToObjects="1">
      <p:cViewPr varScale="1">
        <p:scale>
          <a:sx n="117" d="100"/>
          <a:sy n="117" d="100"/>
        </p:scale>
        <p:origin x="-7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FB3CBF-7638-494E-891E-FD12D6274385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495ADCDC-35EB-45EC-A4EB-C1DAC49033F1}">
      <dgm:prSet/>
      <dgm:spPr/>
      <dgm:t>
        <a:bodyPr/>
        <a:lstStyle/>
        <a:p>
          <a:pPr rtl="0"/>
          <a:r>
            <a:rPr lang="en-US" smtClean="0"/>
            <a:t>Gamification of education</a:t>
          </a:r>
          <a:endParaRPr lang="en-US"/>
        </a:p>
      </dgm:t>
    </dgm:pt>
    <dgm:pt modelId="{B75E0381-FC29-4935-AAF4-D8333920AEE5}" type="parTrans" cxnId="{2F8F852F-43AC-4549-AF36-0378805588C5}">
      <dgm:prSet/>
      <dgm:spPr/>
      <dgm:t>
        <a:bodyPr/>
        <a:lstStyle/>
        <a:p>
          <a:endParaRPr lang="en-US"/>
        </a:p>
      </dgm:t>
    </dgm:pt>
    <dgm:pt modelId="{9FFAC8EF-CB22-40CC-B58C-1299F2E4A7BE}" type="sibTrans" cxnId="{2F8F852F-43AC-4549-AF36-0378805588C5}">
      <dgm:prSet/>
      <dgm:spPr/>
      <dgm:t>
        <a:bodyPr/>
        <a:lstStyle/>
        <a:p>
          <a:endParaRPr lang="en-US"/>
        </a:p>
      </dgm:t>
    </dgm:pt>
    <dgm:pt modelId="{11155CAA-911D-455F-8C41-ECA4E11BF60E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Knowledge is key to deliver secure code</a:t>
          </a:r>
          <a:endParaRPr lang="en-US" dirty="0">
            <a:solidFill>
              <a:schemeClr val="bg1"/>
            </a:solidFill>
          </a:endParaRPr>
        </a:p>
      </dgm:t>
    </dgm:pt>
    <dgm:pt modelId="{F9242F7B-17CA-4D88-8C8C-BF5233C52119}" type="parTrans" cxnId="{7CC31923-77A1-4B01-A9E8-5FC955B93E57}">
      <dgm:prSet/>
      <dgm:spPr/>
      <dgm:t>
        <a:bodyPr/>
        <a:lstStyle/>
        <a:p>
          <a:endParaRPr lang="en-US"/>
        </a:p>
      </dgm:t>
    </dgm:pt>
    <dgm:pt modelId="{C6CC2BEB-4992-4FC8-AEF1-4D9D364F71B8}" type="sibTrans" cxnId="{7CC31923-77A1-4B01-A9E8-5FC955B93E57}">
      <dgm:prSet/>
      <dgm:spPr/>
      <dgm:t>
        <a:bodyPr/>
        <a:lstStyle/>
        <a:p>
          <a:endParaRPr lang="en-US"/>
        </a:p>
      </dgm:t>
    </dgm:pt>
    <dgm:pt modelId="{D72B2ED7-5DEF-4456-BE1D-B2AB291E9BA5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Students (of all ages) absorb and retain information better</a:t>
          </a:r>
          <a:endParaRPr lang="en-US" dirty="0">
            <a:solidFill>
              <a:schemeClr val="bg1"/>
            </a:solidFill>
          </a:endParaRPr>
        </a:p>
      </dgm:t>
    </dgm:pt>
    <dgm:pt modelId="{2E345A70-A1AC-4636-A3A2-0604D1DA4028}" type="parTrans" cxnId="{32A0E486-9089-4298-99F1-7CF0AA72CE44}">
      <dgm:prSet/>
      <dgm:spPr/>
      <dgm:t>
        <a:bodyPr/>
        <a:lstStyle/>
        <a:p>
          <a:endParaRPr lang="en-US"/>
        </a:p>
      </dgm:t>
    </dgm:pt>
    <dgm:pt modelId="{63C0E7F3-20D0-4C29-8232-463BEEC7C61A}" type="sibTrans" cxnId="{32A0E486-9089-4298-99F1-7CF0AA72CE44}">
      <dgm:prSet/>
      <dgm:spPr/>
      <dgm:t>
        <a:bodyPr/>
        <a:lstStyle/>
        <a:p>
          <a:endParaRPr lang="en-US"/>
        </a:p>
      </dgm:t>
    </dgm:pt>
    <dgm:pt modelId="{BF05071B-AF4A-40EC-A9CE-A34820EC3C37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Anytime you have a chance to make learning a fun experience you should do it</a:t>
          </a:r>
          <a:endParaRPr lang="en-US" dirty="0">
            <a:solidFill>
              <a:schemeClr val="bg1"/>
            </a:solidFill>
          </a:endParaRPr>
        </a:p>
      </dgm:t>
    </dgm:pt>
    <dgm:pt modelId="{4697EFA5-8B61-40D0-94E4-878A3F75DD6A}" type="parTrans" cxnId="{755B0913-660B-4059-B557-91E4AC280850}">
      <dgm:prSet/>
      <dgm:spPr/>
      <dgm:t>
        <a:bodyPr/>
        <a:lstStyle/>
        <a:p>
          <a:endParaRPr lang="en-US"/>
        </a:p>
      </dgm:t>
    </dgm:pt>
    <dgm:pt modelId="{29BBCBCA-78A1-40DF-BC66-4BF2DEDD818F}" type="sibTrans" cxnId="{755B0913-660B-4059-B557-91E4AC280850}">
      <dgm:prSet/>
      <dgm:spPr/>
      <dgm:t>
        <a:bodyPr/>
        <a:lstStyle/>
        <a:p>
          <a:endParaRPr lang="en-US"/>
        </a:p>
      </dgm:t>
    </dgm:pt>
    <dgm:pt modelId="{CFE62CBD-5BA3-4B74-9400-CB1515B59539}">
      <dgm:prSet/>
      <dgm:spPr/>
      <dgm:t>
        <a:bodyPr/>
        <a:lstStyle/>
        <a:p>
          <a:pPr rtl="0"/>
          <a:r>
            <a:rPr lang="en-US" smtClean="0"/>
            <a:t>Using code</a:t>
          </a:r>
          <a:endParaRPr lang="en-US"/>
        </a:p>
      </dgm:t>
    </dgm:pt>
    <dgm:pt modelId="{7CCE487F-C0C8-46EC-8C9C-A6CA5B1A5F79}" type="parTrans" cxnId="{543969A7-586E-4428-A68E-282DAC96C070}">
      <dgm:prSet/>
      <dgm:spPr/>
      <dgm:t>
        <a:bodyPr/>
        <a:lstStyle/>
        <a:p>
          <a:endParaRPr lang="en-US"/>
        </a:p>
      </dgm:t>
    </dgm:pt>
    <dgm:pt modelId="{CE6CCEA8-47E3-424B-94AB-4D1421092746}" type="sibTrans" cxnId="{543969A7-586E-4428-A68E-282DAC96C070}">
      <dgm:prSet/>
      <dgm:spPr/>
      <dgm:t>
        <a:bodyPr/>
        <a:lstStyle/>
        <a:p>
          <a:endParaRPr lang="en-US"/>
        </a:p>
      </dgm:t>
    </dgm:pt>
    <dgm:pt modelId="{ECD02A5E-9374-422B-99A1-51568F0F7AE5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Always validate the input length, structure and permitted characters</a:t>
          </a:r>
          <a:endParaRPr lang="en-US" dirty="0">
            <a:solidFill>
              <a:schemeClr val="bg1"/>
            </a:solidFill>
          </a:endParaRPr>
        </a:p>
      </dgm:t>
    </dgm:pt>
    <dgm:pt modelId="{9E2E92E4-24CD-4C40-A1C2-31D7F5BB0F0D}" type="parTrans" cxnId="{CD070790-17B3-41BF-8CB0-350B9951F280}">
      <dgm:prSet/>
      <dgm:spPr/>
      <dgm:t>
        <a:bodyPr/>
        <a:lstStyle/>
        <a:p>
          <a:endParaRPr lang="en-US"/>
        </a:p>
      </dgm:t>
    </dgm:pt>
    <dgm:pt modelId="{F2076765-5EBB-4777-8574-769591F0B0EF}" type="sibTrans" cxnId="{CD070790-17B3-41BF-8CB0-350B9951F280}">
      <dgm:prSet/>
      <dgm:spPr/>
      <dgm:t>
        <a:bodyPr/>
        <a:lstStyle/>
        <a:p>
          <a:endParaRPr lang="en-US"/>
        </a:p>
      </dgm:t>
    </dgm:pt>
    <dgm:pt modelId="{81C3C355-BFD7-4758-BDEE-E2D30279A84B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Each coding language has its own pitfalls</a:t>
          </a:r>
          <a:endParaRPr lang="en-US" dirty="0">
            <a:solidFill>
              <a:schemeClr val="bg1"/>
            </a:solidFill>
          </a:endParaRPr>
        </a:p>
      </dgm:t>
    </dgm:pt>
    <dgm:pt modelId="{172BCC91-889C-4892-B49A-D3231F785A2C}" type="parTrans" cxnId="{2CF20E13-2482-47C0-B4F7-913C1C5BE143}">
      <dgm:prSet/>
      <dgm:spPr/>
      <dgm:t>
        <a:bodyPr/>
        <a:lstStyle/>
        <a:p>
          <a:endParaRPr lang="en-US"/>
        </a:p>
      </dgm:t>
    </dgm:pt>
    <dgm:pt modelId="{E057A2E8-939F-49F9-B635-EC80F26553C1}" type="sibTrans" cxnId="{2CF20E13-2482-47C0-B4F7-913C1C5BE143}">
      <dgm:prSet/>
      <dgm:spPr/>
      <dgm:t>
        <a:bodyPr/>
        <a:lstStyle/>
        <a:p>
          <a:endParaRPr lang="en-US"/>
        </a:p>
      </dgm:t>
    </dgm:pt>
    <dgm:pt modelId="{E148DC63-2225-4482-9F26-ACA98834361B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Research and learn a language before you use it publicly.</a:t>
          </a:r>
          <a:endParaRPr lang="en-US" dirty="0">
            <a:solidFill>
              <a:schemeClr val="bg1"/>
            </a:solidFill>
          </a:endParaRPr>
        </a:p>
      </dgm:t>
    </dgm:pt>
    <dgm:pt modelId="{1211A3A5-8C3D-4146-8348-F03325D193E7}" type="parTrans" cxnId="{B7E71C1C-0BC4-4BEC-B1F8-83778A4D3C78}">
      <dgm:prSet/>
      <dgm:spPr/>
      <dgm:t>
        <a:bodyPr/>
        <a:lstStyle/>
        <a:p>
          <a:endParaRPr lang="en-US"/>
        </a:p>
      </dgm:t>
    </dgm:pt>
    <dgm:pt modelId="{E095FA5E-356B-4CD4-AF7E-26EDD4EDCEB7}" type="sibTrans" cxnId="{B7E71C1C-0BC4-4BEC-B1F8-83778A4D3C78}">
      <dgm:prSet/>
      <dgm:spPr/>
      <dgm:t>
        <a:bodyPr/>
        <a:lstStyle/>
        <a:p>
          <a:endParaRPr lang="en-US"/>
        </a:p>
      </dgm:t>
    </dgm:pt>
    <dgm:pt modelId="{C47704DE-930B-4CB5-92C5-9728CAA0CBFF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Remember - Node.js is highly sensitive to CPU-intensive tasks</a:t>
          </a:r>
          <a:endParaRPr lang="en-US" dirty="0">
            <a:solidFill>
              <a:schemeClr val="bg1"/>
            </a:solidFill>
          </a:endParaRPr>
        </a:p>
      </dgm:t>
    </dgm:pt>
    <dgm:pt modelId="{1D42441A-A0FC-44F7-9B3F-9D0E16057215}" type="parTrans" cxnId="{5A698F60-470A-41A6-BE42-9070FDA184E8}">
      <dgm:prSet/>
      <dgm:spPr/>
      <dgm:t>
        <a:bodyPr/>
        <a:lstStyle/>
        <a:p>
          <a:endParaRPr lang="en-US"/>
        </a:p>
      </dgm:t>
    </dgm:pt>
    <dgm:pt modelId="{36EA8618-B98E-4EDF-AF55-19CEB5AB3EAE}" type="sibTrans" cxnId="{5A698F60-470A-41A6-BE42-9070FDA184E8}">
      <dgm:prSet/>
      <dgm:spPr/>
      <dgm:t>
        <a:bodyPr/>
        <a:lstStyle/>
        <a:p>
          <a:endParaRPr lang="en-US"/>
        </a:p>
      </dgm:t>
    </dgm:pt>
    <dgm:pt modelId="{D58CA199-84F4-454E-BDB6-2075A5381056}" type="pres">
      <dgm:prSet presAssocID="{23FB3CBF-7638-494E-891E-FD12D62743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5D93DF-D7BE-4746-A940-C4EB50FA226F}" type="pres">
      <dgm:prSet presAssocID="{495ADCDC-35EB-45EC-A4EB-C1DAC49033F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D6414-2ED6-4A65-9DCA-23239756278B}" type="pres">
      <dgm:prSet presAssocID="{495ADCDC-35EB-45EC-A4EB-C1DAC49033F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FEB97-2A3E-4CB3-A85D-1571796E6F2D}" type="pres">
      <dgm:prSet presAssocID="{CFE62CBD-5BA3-4B74-9400-CB1515B5953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D6FD6A-71BB-494A-8B58-01FC8CFF63DD}" type="pres">
      <dgm:prSet presAssocID="{CFE62CBD-5BA3-4B74-9400-CB1515B5953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711837-6123-44D9-A6FB-6934DFE28A76}" type="presOf" srcId="{81C3C355-BFD7-4758-BDEE-E2D30279A84B}" destId="{4DD6FD6A-71BB-494A-8B58-01FC8CFF63DD}" srcOrd="0" destOrd="1" presId="urn:microsoft.com/office/officeart/2005/8/layout/vList2"/>
    <dgm:cxn modelId="{23518E9B-7C0A-4289-9F08-BF92003B0D6A}" type="presOf" srcId="{495ADCDC-35EB-45EC-A4EB-C1DAC49033F1}" destId="{C85D93DF-D7BE-4746-A940-C4EB50FA226F}" srcOrd="0" destOrd="0" presId="urn:microsoft.com/office/officeart/2005/8/layout/vList2"/>
    <dgm:cxn modelId="{11031A5D-713E-4ADE-8300-0812BF64E664}" type="presOf" srcId="{11155CAA-911D-455F-8C41-ECA4E11BF60E}" destId="{269D6414-2ED6-4A65-9DCA-23239756278B}" srcOrd="0" destOrd="0" presId="urn:microsoft.com/office/officeart/2005/8/layout/vList2"/>
    <dgm:cxn modelId="{32A0E486-9089-4298-99F1-7CF0AA72CE44}" srcId="{495ADCDC-35EB-45EC-A4EB-C1DAC49033F1}" destId="{D72B2ED7-5DEF-4456-BE1D-B2AB291E9BA5}" srcOrd="1" destOrd="0" parTransId="{2E345A70-A1AC-4636-A3A2-0604D1DA4028}" sibTransId="{63C0E7F3-20D0-4C29-8232-463BEEC7C61A}"/>
    <dgm:cxn modelId="{2CF20E13-2482-47C0-B4F7-913C1C5BE143}" srcId="{CFE62CBD-5BA3-4B74-9400-CB1515B59539}" destId="{81C3C355-BFD7-4758-BDEE-E2D30279A84B}" srcOrd="1" destOrd="0" parTransId="{172BCC91-889C-4892-B49A-D3231F785A2C}" sibTransId="{E057A2E8-939F-49F9-B635-EC80F26553C1}"/>
    <dgm:cxn modelId="{9DE9A9C2-7D32-4ED3-BAD0-04C5D08B83AE}" type="presOf" srcId="{D72B2ED7-5DEF-4456-BE1D-B2AB291E9BA5}" destId="{269D6414-2ED6-4A65-9DCA-23239756278B}" srcOrd="0" destOrd="1" presId="urn:microsoft.com/office/officeart/2005/8/layout/vList2"/>
    <dgm:cxn modelId="{CC360C1D-AE3B-45D8-9562-0AB6D0176279}" type="presOf" srcId="{C47704DE-930B-4CB5-92C5-9728CAA0CBFF}" destId="{4DD6FD6A-71BB-494A-8B58-01FC8CFF63DD}" srcOrd="0" destOrd="3" presId="urn:microsoft.com/office/officeart/2005/8/layout/vList2"/>
    <dgm:cxn modelId="{11022F6A-4D08-4859-B2A8-2BF213E601B9}" type="presOf" srcId="{E148DC63-2225-4482-9F26-ACA98834361B}" destId="{4DD6FD6A-71BB-494A-8B58-01FC8CFF63DD}" srcOrd="0" destOrd="2" presId="urn:microsoft.com/office/officeart/2005/8/layout/vList2"/>
    <dgm:cxn modelId="{2F8F852F-43AC-4549-AF36-0378805588C5}" srcId="{23FB3CBF-7638-494E-891E-FD12D6274385}" destId="{495ADCDC-35EB-45EC-A4EB-C1DAC49033F1}" srcOrd="0" destOrd="0" parTransId="{B75E0381-FC29-4935-AAF4-D8333920AEE5}" sibTransId="{9FFAC8EF-CB22-40CC-B58C-1299F2E4A7BE}"/>
    <dgm:cxn modelId="{CD070790-17B3-41BF-8CB0-350B9951F280}" srcId="{CFE62CBD-5BA3-4B74-9400-CB1515B59539}" destId="{ECD02A5E-9374-422B-99A1-51568F0F7AE5}" srcOrd="0" destOrd="0" parTransId="{9E2E92E4-24CD-4C40-A1C2-31D7F5BB0F0D}" sibTransId="{F2076765-5EBB-4777-8574-769591F0B0EF}"/>
    <dgm:cxn modelId="{9745EF64-A89D-4041-B45B-CD1D8243DFAB}" type="presOf" srcId="{CFE62CBD-5BA3-4B74-9400-CB1515B59539}" destId="{098FEB97-2A3E-4CB3-A85D-1571796E6F2D}" srcOrd="0" destOrd="0" presId="urn:microsoft.com/office/officeart/2005/8/layout/vList2"/>
    <dgm:cxn modelId="{8D98C8AB-68E0-462E-A43F-C87903F85E8C}" type="presOf" srcId="{23FB3CBF-7638-494E-891E-FD12D6274385}" destId="{D58CA199-84F4-454E-BDB6-2075A5381056}" srcOrd="0" destOrd="0" presId="urn:microsoft.com/office/officeart/2005/8/layout/vList2"/>
    <dgm:cxn modelId="{5A698F60-470A-41A6-BE42-9070FDA184E8}" srcId="{CFE62CBD-5BA3-4B74-9400-CB1515B59539}" destId="{C47704DE-930B-4CB5-92C5-9728CAA0CBFF}" srcOrd="3" destOrd="0" parTransId="{1D42441A-A0FC-44F7-9B3F-9D0E16057215}" sibTransId="{36EA8618-B98E-4EDF-AF55-19CEB5AB3EAE}"/>
    <dgm:cxn modelId="{543969A7-586E-4428-A68E-282DAC96C070}" srcId="{23FB3CBF-7638-494E-891E-FD12D6274385}" destId="{CFE62CBD-5BA3-4B74-9400-CB1515B59539}" srcOrd="1" destOrd="0" parTransId="{7CCE487F-C0C8-46EC-8C9C-A6CA5B1A5F79}" sibTransId="{CE6CCEA8-47E3-424B-94AB-4D1421092746}"/>
    <dgm:cxn modelId="{755B0913-660B-4059-B557-91E4AC280850}" srcId="{495ADCDC-35EB-45EC-A4EB-C1DAC49033F1}" destId="{BF05071B-AF4A-40EC-A9CE-A34820EC3C37}" srcOrd="2" destOrd="0" parTransId="{4697EFA5-8B61-40D0-94E4-878A3F75DD6A}" sibTransId="{29BBCBCA-78A1-40DF-BC66-4BF2DEDD818F}"/>
    <dgm:cxn modelId="{7CC31923-77A1-4B01-A9E8-5FC955B93E57}" srcId="{495ADCDC-35EB-45EC-A4EB-C1DAC49033F1}" destId="{11155CAA-911D-455F-8C41-ECA4E11BF60E}" srcOrd="0" destOrd="0" parTransId="{F9242F7B-17CA-4D88-8C8C-BF5233C52119}" sibTransId="{C6CC2BEB-4992-4FC8-AEF1-4D9D364F71B8}"/>
    <dgm:cxn modelId="{7DC3D5A3-DAAB-4BFA-B25B-0B5D640364D8}" type="presOf" srcId="{ECD02A5E-9374-422B-99A1-51568F0F7AE5}" destId="{4DD6FD6A-71BB-494A-8B58-01FC8CFF63DD}" srcOrd="0" destOrd="0" presId="urn:microsoft.com/office/officeart/2005/8/layout/vList2"/>
    <dgm:cxn modelId="{B7E71C1C-0BC4-4BEC-B1F8-83778A4D3C78}" srcId="{CFE62CBD-5BA3-4B74-9400-CB1515B59539}" destId="{E148DC63-2225-4482-9F26-ACA98834361B}" srcOrd="2" destOrd="0" parTransId="{1211A3A5-8C3D-4146-8348-F03325D193E7}" sibTransId="{E095FA5E-356B-4CD4-AF7E-26EDD4EDCEB7}"/>
    <dgm:cxn modelId="{71C3E6EA-BECC-4302-B65F-25D105097BFE}" type="presOf" srcId="{BF05071B-AF4A-40EC-A9CE-A34820EC3C37}" destId="{269D6414-2ED6-4A65-9DCA-23239756278B}" srcOrd="0" destOrd="2" presId="urn:microsoft.com/office/officeart/2005/8/layout/vList2"/>
    <dgm:cxn modelId="{4CC375D5-3A29-4FC5-B960-C6BB21FCCC93}" type="presParOf" srcId="{D58CA199-84F4-454E-BDB6-2075A5381056}" destId="{C85D93DF-D7BE-4746-A940-C4EB50FA226F}" srcOrd="0" destOrd="0" presId="urn:microsoft.com/office/officeart/2005/8/layout/vList2"/>
    <dgm:cxn modelId="{5AFDC4AC-543C-412F-98D7-CF1CBB7DD030}" type="presParOf" srcId="{D58CA199-84F4-454E-BDB6-2075A5381056}" destId="{269D6414-2ED6-4A65-9DCA-23239756278B}" srcOrd="1" destOrd="0" presId="urn:microsoft.com/office/officeart/2005/8/layout/vList2"/>
    <dgm:cxn modelId="{B87C4BF5-6B40-4FC5-838E-68DD9B4B57E7}" type="presParOf" srcId="{D58CA199-84F4-454E-BDB6-2075A5381056}" destId="{098FEB97-2A3E-4CB3-A85D-1571796E6F2D}" srcOrd="2" destOrd="0" presId="urn:microsoft.com/office/officeart/2005/8/layout/vList2"/>
    <dgm:cxn modelId="{FB75234A-D713-4C49-AB93-4B2AFE2B0847}" type="presParOf" srcId="{D58CA199-84F4-454E-BDB6-2075A5381056}" destId="{4DD6FD6A-71BB-494A-8B58-01FC8CFF63D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D93DF-D7BE-4746-A940-C4EB50FA226F}">
      <dsp:nvSpPr>
        <dsp:cNvPr id="0" name=""/>
        <dsp:cNvSpPr/>
      </dsp:nvSpPr>
      <dsp:spPr>
        <a:xfrm>
          <a:off x="0" y="76072"/>
          <a:ext cx="8882743" cy="743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Gamification of education</a:t>
          </a:r>
          <a:endParaRPr lang="en-US" sz="3100" kern="1200"/>
        </a:p>
      </dsp:txBody>
      <dsp:txXfrm>
        <a:off x="36296" y="112368"/>
        <a:ext cx="8810151" cy="670943"/>
      </dsp:txXfrm>
    </dsp:sp>
    <dsp:sp modelId="{269D6414-2ED6-4A65-9DCA-23239756278B}">
      <dsp:nvSpPr>
        <dsp:cNvPr id="0" name=""/>
        <dsp:cNvSpPr/>
      </dsp:nvSpPr>
      <dsp:spPr>
        <a:xfrm>
          <a:off x="0" y="819607"/>
          <a:ext cx="8882743" cy="1572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2027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chemeClr val="bg1"/>
              </a:solidFill>
            </a:rPr>
            <a:t>Knowledge is key to deliver secure code</a:t>
          </a:r>
          <a:endParaRPr lang="en-US" sz="2400" kern="1200" dirty="0">
            <a:solidFill>
              <a:schemeClr val="bg1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chemeClr val="bg1"/>
              </a:solidFill>
            </a:rPr>
            <a:t>Students (of all ages) absorb and retain information better</a:t>
          </a:r>
          <a:endParaRPr lang="en-US" sz="2400" kern="1200" dirty="0">
            <a:solidFill>
              <a:schemeClr val="bg1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chemeClr val="bg1"/>
              </a:solidFill>
            </a:rPr>
            <a:t>Anytime you have a chance to make learning a fun experience you should do it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0" y="819607"/>
        <a:ext cx="8882743" cy="1572165"/>
      </dsp:txXfrm>
    </dsp:sp>
    <dsp:sp modelId="{098FEB97-2A3E-4CB3-A85D-1571796E6F2D}">
      <dsp:nvSpPr>
        <dsp:cNvPr id="0" name=""/>
        <dsp:cNvSpPr/>
      </dsp:nvSpPr>
      <dsp:spPr>
        <a:xfrm>
          <a:off x="0" y="2391772"/>
          <a:ext cx="8882743" cy="743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Using code</a:t>
          </a:r>
          <a:endParaRPr lang="en-US" sz="3100" kern="1200"/>
        </a:p>
      </dsp:txBody>
      <dsp:txXfrm>
        <a:off x="36296" y="2428068"/>
        <a:ext cx="8810151" cy="670943"/>
      </dsp:txXfrm>
    </dsp:sp>
    <dsp:sp modelId="{4DD6FD6A-71BB-494A-8B58-01FC8CFF63DD}">
      <dsp:nvSpPr>
        <dsp:cNvPr id="0" name=""/>
        <dsp:cNvSpPr/>
      </dsp:nvSpPr>
      <dsp:spPr>
        <a:xfrm>
          <a:off x="0" y="3135307"/>
          <a:ext cx="8882743" cy="1989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2027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chemeClr val="bg1"/>
              </a:solidFill>
            </a:rPr>
            <a:t>Always validate the input length, structure and permitted characters</a:t>
          </a:r>
          <a:endParaRPr lang="en-US" sz="2400" kern="1200" dirty="0">
            <a:solidFill>
              <a:schemeClr val="bg1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chemeClr val="bg1"/>
              </a:solidFill>
            </a:rPr>
            <a:t>Each coding language has its own pitfalls</a:t>
          </a:r>
          <a:endParaRPr lang="en-US" sz="2400" kern="1200" dirty="0">
            <a:solidFill>
              <a:schemeClr val="bg1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chemeClr val="bg1"/>
              </a:solidFill>
            </a:rPr>
            <a:t>Research and learn a language before you use it publicly.</a:t>
          </a:r>
          <a:endParaRPr lang="en-US" sz="2400" kern="1200" dirty="0">
            <a:solidFill>
              <a:schemeClr val="bg1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chemeClr val="bg1"/>
              </a:solidFill>
            </a:rPr>
            <a:t>Remember - Node.js is highly sensitive to CPU-intensive tasks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0" y="3135307"/>
        <a:ext cx="8882743" cy="1989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B72FF-BD68-4ABF-8535-AA11F7ACCDCB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C6510-FDF5-4BBE-8FCF-FD4FDF69D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65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40193-5326-4881-AECD-3EE3A9794058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B10D-FD3D-4063-8A8F-CCA6388EE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16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8B10D-FD3D-4063-8A8F-CCA6388EE5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92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8B10D-FD3D-4063-8A8F-CCA6388EE5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09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8B10D-FD3D-4063-8A8F-CCA6388EE55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12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8B10D-FD3D-4063-8A8F-CCA6388EE5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30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8B10D-FD3D-4063-8A8F-CCA6388EE5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1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8B10D-FD3D-4063-8A8F-CCA6388EE5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39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8B10D-FD3D-4063-8A8F-CCA6388EE5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39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8B10D-FD3D-4063-8A8F-CCA6388EE5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11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8B10D-FD3D-4063-8A8F-CCA6388EE5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72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8B10D-FD3D-4063-8A8F-CCA6388EE5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07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8B10D-FD3D-4063-8A8F-CCA6388EE5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05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526269"/>
            <a:ext cx="2561590" cy="25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52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526269"/>
            <a:ext cx="2561590" cy="25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881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526269"/>
            <a:ext cx="2561590" cy="25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061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526269"/>
            <a:ext cx="2561590" cy="25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020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526269"/>
            <a:ext cx="2561590" cy="25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321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819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www.clerkendweller.uk/posts/2014/security-games-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2000"/>
                    </a14:imgEffect>
                    <a14:imgEffect>
                      <a14:brightnessContrast bright="-77000"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mita\Desktop\Checkmarx white logo transparent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410" y="6460177"/>
            <a:ext cx="2495348" cy="24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341314"/>
            <a:ext cx="7458075" cy="792161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274" y="1524001"/>
            <a:ext cx="8010525" cy="4602164"/>
          </a:xfrm>
        </p:spPr>
        <p:txBody>
          <a:bodyPr>
            <a:normAutofit/>
          </a:bodyPr>
          <a:lstStyle>
            <a:lvl1pPr marL="342900" indent="-342900">
              <a:buClr>
                <a:srgbClr val="139FE9"/>
              </a:buClr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bg1"/>
                </a:solidFill>
                <a:latin typeface="Tahoma"/>
                <a:ea typeface="+mn-ea"/>
                <a:cs typeface="Arial Hebrew Light"/>
              </a:defRPr>
            </a:lvl1pPr>
            <a:lvl2pPr marL="800100" indent="-342900">
              <a:buClr>
                <a:srgbClr val="139FE9"/>
              </a:buClr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bg1"/>
                </a:solidFill>
                <a:latin typeface="Tahoma"/>
                <a:ea typeface="+mn-ea"/>
                <a:cs typeface="Arial Hebrew Light"/>
              </a:defRPr>
            </a:lvl2pPr>
            <a:lvl3pPr marL="1143000" indent="-228600">
              <a:buClr>
                <a:srgbClr val="139FE9"/>
              </a:buClr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n-ea"/>
                <a:cs typeface="Arial Hebrew Light"/>
              </a:defRPr>
            </a:lvl3pPr>
            <a:lvl4pPr marL="1600200" indent="-228600">
              <a:buClr>
                <a:srgbClr val="139FE9"/>
              </a:buClr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n-ea"/>
                <a:cs typeface="Arial Hebrew Light"/>
              </a:defRPr>
            </a:lvl4pPr>
            <a:lvl5pPr marL="2057400" indent="-228600">
              <a:buClr>
                <a:srgbClr val="139FE9"/>
              </a:buClr>
              <a:buFont typeface="Courier New" panose="02070309020205020404" pitchFamily="49" charset="0"/>
              <a:buChar char="o"/>
              <a:def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n-ea"/>
                <a:cs typeface="Arial Hebrew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Click</a:t>
            </a:r>
          </a:p>
          <a:p>
            <a:pPr lvl="0"/>
            <a:endParaRPr lang="en-US" dirty="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694424" y="425961"/>
            <a:ext cx="109646" cy="5847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s://cdn.evbuc.com/images/6370273/42452109070/1/logo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4" y="6152437"/>
            <a:ext cx="1142639" cy="71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51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52327"/>
            <a:ext cx="9144000" cy="51384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8" descr="https://www.clerkendweller.uk/posts/2014/security-games-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  <a14:imgEffect>
                      <a14:brightnessContrast bright="57000"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1550" y="341314"/>
            <a:ext cx="7458075" cy="792161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37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19002"/>
            <a:ext cx="9144000" cy="43864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71550" y="341314"/>
            <a:ext cx="7458075" cy="792161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6C93-0521-554A-B713-E8181E2F553F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E0C8-20FA-5948-8C29-B384594716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71550" y="341314"/>
            <a:ext cx="7458075" cy="792161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42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6C93-0521-554A-B713-E8181E2F553F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E0C8-20FA-5948-8C29-B38459471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45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7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526269"/>
            <a:ext cx="2561590" cy="25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87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526269"/>
            <a:ext cx="2561590" cy="25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11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26C93-0521-554A-B713-E8181E2F553F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4E0C8-20FA-5948-8C29-B3845947164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7F7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94424" y="425961"/>
            <a:ext cx="109646" cy="584776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go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312" y="6479398"/>
            <a:ext cx="1409663" cy="15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2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8" r:id="rId4"/>
    <p:sldLayoutId id="2147483652" r:id="rId5"/>
    <p:sldLayoutId id="2147483653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26C93-0521-554A-B713-E8181E2F553F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4E0C8-20FA-5948-8C29-B3845947164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7F7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312" y="6479398"/>
            <a:ext cx="1409663" cy="15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play.kahoot.it/#/?quizId=1cc1c290-3c59-48ee-bac4-47b3c4ff87a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meofhack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49090/sum?p=100000000" TargetMode="External"/><Relationship Id="rId2" Type="http://schemas.openxmlformats.org/officeDocument/2006/relationships/hyperlink" Target="http://localhost:49090/sum?p=5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websecurify.com/2014/08/hacking-nodejs-and-mongodb.html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www.owasp.org/images/2/28/Owasp-ciso-report-2013-1.0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meofhacks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hyperlink" Target="http://www.gameofhacks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3.png"/><Relationship Id="rId7" Type="http://schemas.openxmlformats.org/officeDocument/2006/relationships/image" Target="../media/image11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ameofhacks.com/" TargetMode="External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clerkendweller.uk/posts/2014/security-games-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0462174">
            <a:off x="4726427" y="3907690"/>
            <a:ext cx="514336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srgbClr val="00B050"/>
              </a:solidFill>
              <a:latin typeface="BN Balls" panose="02000500000000000000" pitchFamily="2" charset="-79"/>
              <a:cs typeface="BN Balls" panose="02000500000000000000" pitchFamily="2" charset="-79"/>
            </a:endParaRPr>
          </a:p>
          <a:p>
            <a:r>
              <a:rPr lang="en-US" sz="2000" b="1" dirty="0" smtClean="0">
                <a:solidFill>
                  <a:srgbClr val="00B050"/>
                </a:solidFill>
                <a:latin typeface="BN Balls" panose="02000500000000000000" pitchFamily="2" charset="-79"/>
                <a:cs typeface="BN Balls" panose="02000500000000000000" pitchFamily="2" charset="-79"/>
              </a:rPr>
              <a:t>Amit Ashbel </a:t>
            </a:r>
          </a:p>
          <a:p>
            <a:r>
              <a:rPr lang="en-US" sz="2000" b="1" dirty="0" smtClean="0">
                <a:solidFill>
                  <a:srgbClr val="00B050"/>
                </a:solidFill>
                <a:latin typeface="BN Balls" panose="02000500000000000000" pitchFamily="2" charset="-79"/>
                <a:cs typeface="BN Balls" panose="02000500000000000000" pitchFamily="2" charset="-79"/>
              </a:rPr>
              <a:t>Product Marketing Manager</a:t>
            </a:r>
          </a:p>
          <a:p>
            <a:pPr algn="ctr"/>
            <a:endParaRPr lang="en-US" sz="1600" b="1" dirty="0" smtClean="0">
              <a:solidFill>
                <a:srgbClr val="00B050"/>
              </a:solidFill>
              <a:latin typeface="BN Balls" panose="02000500000000000000" pitchFamily="2" charset="-79"/>
              <a:cs typeface="BN Balls" panose="02000500000000000000" pitchFamily="2" charset="-79"/>
            </a:endParaRPr>
          </a:p>
        </p:txBody>
      </p:sp>
      <p:pic>
        <p:nvPicPr>
          <p:cNvPr id="1034" name="Picture 10" descr="C:\Users\amita\Desktop\Amit_Ashbe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6467">
            <a:off x="4426061" y="5225883"/>
            <a:ext cx="469815" cy="48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20493249">
            <a:off x="5459855" y="5221198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BN Balls" panose="02000500000000000000" pitchFamily="2" charset="-79"/>
                <a:cs typeface="BN Balls" panose="02000500000000000000" pitchFamily="2" charset="-79"/>
              </a:rPr>
              <a:t>www.gameofhacks.com</a:t>
            </a:r>
            <a:endParaRPr lang="en-US" b="1" dirty="0">
              <a:solidFill>
                <a:srgbClr val="00B050"/>
              </a:solidFill>
              <a:latin typeface="BN Balls" panose="02000500000000000000" pitchFamily="2" charset="-79"/>
              <a:cs typeface="BN Balls" panose="02000500000000000000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84" y="515938"/>
            <a:ext cx="6348412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ttps://cdn.evbuc.com/images/6370273/42452109070/1/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645" y="5843471"/>
            <a:ext cx="1142639" cy="71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mita\Desktop\Checkmarx white logo transparen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795" y="6506483"/>
            <a:ext cx="2495348" cy="24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55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>
            <a:off x="2173184" y="2911165"/>
            <a:ext cx="2411440" cy="13922"/>
          </a:xfrm>
          <a:prstGeom prst="straightConnector1">
            <a:avLst/>
          </a:prstGeom>
          <a:ln w="57150">
            <a:solidFill>
              <a:schemeClr val="tx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 txBox="1">
            <a:spLocks/>
          </p:cNvSpPr>
          <p:nvPr/>
        </p:nvSpPr>
        <p:spPr>
          <a:xfrm>
            <a:off x="705278" y="1154774"/>
            <a:ext cx="7458075" cy="792161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Single Thread Architecture - Event Loop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9210" y="2699625"/>
            <a:ext cx="1705970" cy="423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9210" y="5577028"/>
            <a:ext cx="1705970" cy="423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9210" y="3179192"/>
            <a:ext cx="1705970" cy="423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9210" y="3658759"/>
            <a:ext cx="1705970" cy="423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9210" y="4138326"/>
            <a:ext cx="1705970" cy="423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9210" y="4617893"/>
            <a:ext cx="1705970" cy="423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9210" y="5097460"/>
            <a:ext cx="1705970" cy="423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66976" y="3764529"/>
            <a:ext cx="1610435" cy="2115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66977" y="4244096"/>
            <a:ext cx="1610435" cy="2115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66977" y="5203230"/>
            <a:ext cx="1610435" cy="2115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66975" y="5682798"/>
            <a:ext cx="1610435" cy="2115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9871" y="2308673"/>
            <a:ext cx="1545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Event Queue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Curved Up Arrow 15"/>
          <p:cNvSpPr/>
          <p:nvPr/>
        </p:nvSpPr>
        <p:spPr>
          <a:xfrm>
            <a:off x="2934704" y="3990413"/>
            <a:ext cx="3299841" cy="1833251"/>
          </a:xfrm>
          <a:prstGeom prst="curved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Curved Up Arrow 16"/>
          <p:cNvSpPr/>
          <p:nvPr/>
        </p:nvSpPr>
        <p:spPr>
          <a:xfrm rot="11081383">
            <a:off x="2781385" y="2008462"/>
            <a:ext cx="3359404" cy="1833251"/>
          </a:xfrm>
          <a:prstGeom prst="curved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91521" y="5016435"/>
            <a:ext cx="2187594" cy="83166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Network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791521" y="4025435"/>
            <a:ext cx="2187594" cy="83166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Database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91521" y="3034434"/>
            <a:ext cx="2187594" cy="83166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File System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70211" y="2795322"/>
            <a:ext cx="2415651" cy="332805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66977" y="2805395"/>
            <a:ext cx="1610435" cy="2115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6977" y="4723663"/>
            <a:ext cx="1610435" cy="2115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66977" y="3284962"/>
            <a:ext cx="1610435" cy="2115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Arc 24"/>
          <p:cNvSpPr/>
          <p:nvPr/>
        </p:nvSpPr>
        <p:spPr>
          <a:xfrm>
            <a:off x="5176981" y="1923018"/>
            <a:ext cx="2343149" cy="1526962"/>
          </a:xfrm>
          <a:prstGeom prst="arc">
            <a:avLst>
              <a:gd name="adj1" fmla="val 12674735"/>
              <a:gd name="adj2" fmla="val 205496"/>
            </a:avLst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003" y="1504869"/>
            <a:ext cx="1799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Register Callback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Arc 26"/>
          <p:cNvSpPr/>
          <p:nvPr/>
        </p:nvSpPr>
        <p:spPr>
          <a:xfrm rot="10800000">
            <a:off x="1172192" y="5414770"/>
            <a:ext cx="5565806" cy="1065656"/>
          </a:xfrm>
          <a:prstGeom prst="arc">
            <a:avLst>
              <a:gd name="adj1" fmla="val 10903626"/>
              <a:gd name="adj2" fmla="val 21367718"/>
            </a:avLst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65261" y="5855313"/>
            <a:ext cx="23454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Operation Complete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Trigger Callback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9210" y="2678005"/>
            <a:ext cx="1705970" cy="3322103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>
            <a:stCxn id="14" idx="2"/>
            <a:endCxn id="22" idx="2"/>
          </p:cNvCxnSpPr>
          <p:nvPr/>
        </p:nvCxnSpPr>
        <p:spPr>
          <a:xfrm flipV="1">
            <a:off x="1172193" y="3016935"/>
            <a:ext cx="2" cy="2877403"/>
          </a:xfrm>
          <a:prstGeom prst="straightConnector1">
            <a:avLst/>
          </a:prstGeom>
          <a:ln w="57150">
            <a:solidFill>
              <a:schemeClr val="tx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12118" y="3562080"/>
            <a:ext cx="1745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Event Loop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Single Thread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Node.js </a:t>
            </a:r>
            <a:r>
              <a:rPr lang="en-US" dirty="0" err="1" smtClean="0"/>
              <a:t>architeture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71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m5.paperblog.com/i/37/372913/mcdonalds-fast-food-not-so-fast-L-ASGqHP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1"/>
            <a:ext cx="9144000" cy="503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7086600" y="1554742"/>
            <a:ext cx="1828800" cy="612648"/>
          </a:xfrm>
          <a:prstGeom prst="wedgeRectCallout">
            <a:avLst>
              <a:gd name="adj1" fmla="val -18594"/>
              <a:gd name="adj2" fmla="val 12933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Single Thread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971800" y="1693165"/>
            <a:ext cx="1828800" cy="612648"/>
          </a:xfrm>
          <a:prstGeom prst="wedgeRectCallout">
            <a:avLst>
              <a:gd name="adj1" fmla="val -22326"/>
              <a:gd name="adj2" fmla="val 14492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Events handler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Driven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15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021656" y="6435376"/>
            <a:ext cx="1051353" cy="365125"/>
          </a:xfrm>
          <a:prstGeom prst="rect">
            <a:avLst/>
          </a:prstGeom>
        </p:spPr>
        <p:txBody>
          <a:bodyPr/>
          <a:lstStyle/>
          <a:p>
            <a:fld id="{F56C8676-1494-424A-9EE1-69F4EB666BA8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489" y="686575"/>
            <a:ext cx="6687611" cy="576206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82506" y="2514225"/>
            <a:ext cx="1167063" cy="850232"/>
          </a:xfrm>
          <a:prstGeom prst="wedgeRoundRectCallout">
            <a:avLst>
              <a:gd name="adj1" fmla="val 83685"/>
              <a:gd name="adj2" fmla="val 1839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73153" y="4738120"/>
            <a:ext cx="1167063" cy="850232"/>
          </a:xfrm>
          <a:prstGeom prst="wedgeRoundRectCallout">
            <a:avLst>
              <a:gd name="adj1" fmla="val 84730"/>
              <a:gd name="adj2" fmla="val -10014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7339585" y="1909009"/>
            <a:ext cx="1572767" cy="850232"/>
          </a:xfrm>
          <a:prstGeom prst="wedgeRoundRectCallout">
            <a:avLst>
              <a:gd name="adj1" fmla="val -127298"/>
              <a:gd name="adj2" fmla="val 8690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Code Snippet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073009" y="146327"/>
            <a:ext cx="1435769" cy="850232"/>
          </a:xfrm>
          <a:prstGeom prst="wedgeRoundRectCallout">
            <a:avLst>
              <a:gd name="adj1" fmla="val -63988"/>
              <a:gd name="adj2" fmla="val 9455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60-Second</a:t>
            </a:r>
            <a:br>
              <a:rPr lang="en-US" dirty="0" smtClean="0"/>
            </a:br>
            <a:r>
              <a:rPr lang="en-US" dirty="0" smtClean="0"/>
              <a:t>Timer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2839260" y="1058777"/>
            <a:ext cx="1332666" cy="850232"/>
          </a:xfrm>
          <a:prstGeom prst="wedgeRoundRectCallout">
            <a:avLst>
              <a:gd name="adj1" fmla="val -124550"/>
              <a:gd name="adj2" fmla="val 9173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Question #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54753" y="1058777"/>
            <a:ext cx="1167063" cy="850232"/>
          </a:xfrm>
          <a:prstGeom prst="wedgeRoundRectCallout">
            <a:avLst>
              <a:gd name="adj1" fmla="val 74283"/>
              <a:gd name="adj2" fmla="val 2413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Score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501318" y="29904"/>
            <a:ext cx="1167063" cy="850232"/>
          </a:xfrm>
          <a:prstGeom prst="wedgeRoundRectCallout">
            <a:avLst>
              <a:gd name="adj1" fmla="val 41980"/>
              <a:gd name="adj2" fmla="val 8806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Difficulty Level</a:t>
            </a:r>
            <a:endParaRPr lang="en-US" dirty="0"/>
          </a:p>
        </p:txBody>
      </p:sp>
      <p:pic>
        <p:nvPicPr>
          <p:cNvPr id="13" name="Picture 4" descr="http://halloween-clipart.clipartonline.net/_/rsrc/1377610274864/scary-halloween-ghosts/Halloween_Ghost-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398" y="3364457"/>
            <a:ext cx="2906089" cy="2906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68381" y="87975"/>
            <a:ext cx="7458075" cy="792161"/>
          </a:xfrm>
        </p:spPr>
        <p:txBody>
          <a:bodyPr/>
          <a:lstStyle/>
          <a:p>
            <a:r>
              <a:rPr lang="en-US" dirty="0" smtClean="0"/>
              <a:t>Game Entities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66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Answered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Initially users initiated  </a:t>
            </a:r>
            <a:r>
              <a:rPr lang="en-US" dirty="0" err="1"/>
              <a:t>app.sendAnswers</a:t>
            </a:r>
            <a:r>
              <a:rPr lang="en-US" dirty="0"/>
              <a:t> multiple times, until they got “Correct answer” response. </a:t>
            </a:r>
          </a:p>
          <a:p>
            <a:r>
              <a:rPr lang="en-US" dirty="0"/>
              <a:t>This allowed malicious users to systematically locate the correct answer – and to gain points over and over for the same question.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Solutions</a:t>
            </a:r>
            <a:endParaRPr lang="en-US" dirty="0"/>
          </a:p>
          <a:p>
            <a:pPr lvl="1"/>
            <a:r>
              <a:rPr lang="en-US" dirty="0"/>
              <a:t>“Question Already Answered” flag added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69" y="4030719"/>
            <a:ext cx="9144000" cy="912644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5858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Timer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83" y="1224152"/>
            <a:ext cx="8605116" cy="2691736"/>
          </a:xfrm>
        </p:spPr>
        <p:txBody>
          <a:bodyPr/>
          <a:lstStyle/>
          <a:p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GoH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Version 1  </a:t>
            </a:r>
          </a:p>
          <a:p>
            <a:pPr lvl="1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Timer handled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client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 forced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go to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 question when time ends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Client sends to server Answer + Time spent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4008"/>
            <a:ext cx="6192382" cy="1151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992680"/>
            <a:ext cx="6762750" cy="489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 descr="http://www.mutracx.com/frame/img/tim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483" y="4396622"/>
            <a:ext cx="1900516" cy="190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30628" y="5533754"/>
            <a:ext cx="7013122" cy="9241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39FE9"/>
              </a:buClr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bg1"/>
                </a:solidFill>
                <a:latin typeface="Tahoma"/>
                <a:ea typeface="+mn-ea"/>
                <a:cs typeface="Arial Hebrew Light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139FE9"/>
              </a:buClr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bg1"/>
                </a:solidFill>
                <a:latin typeface="Tahoma"/>
                <a:ea typeface="+mn-ea"/>
                <a:cs typeface="Arial Hebrew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139FE9"/>
              </a:buClr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n-ea"/>
                <a:cs typeface="Arial Hebrew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139FE9"/>
              </a:buClr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n-ea"/>
                <a:cs typeface="Arial Hebrew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139FE9"/>
              </a:buClr>
              <a:buFont typeface="Courier New" panose="02070309020205020404" pitchFamily="49" charset="0"/>
              <a:buChar char="o"/>
              <a:def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n-ea"/>
                <a:cs typeface="Arial Hebrew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GoH</a:t>
            </a:r>
            <a:r>
              <a:rPr lang="en-US" dirty="0" smtClean="0"/>
              <a:t> 2</a:t>
            </a:r>
          </a:p>
          <a:p>
            <a:pPr lvl="1"/>
            <a:r>
              <a:rPr lang="en-US" dirty="0" smtClean="0"/>
              <a:t>Time is now computed at the server with minor traffic influence</a:t>
            </a:r>
          </a:p>
          <a:p>
            <a:pPr lvl="1"/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96883" y="2787126"/>
            <a:ext cx="8605116" cy="926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39FE9"/>
              </a:buClr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bg1"/>
                </a:solidFill>
                <a:latin typeface="Tahoma"/>
                <a:ea typeface="+mn-ea"/>
                <a:cs typeface="Arial Hebrew Light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139FE9"/>
              </a:buClr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bg1"/>
                </a:solidFill>
                <a:latin typeface="Tahoma"/>
                <a:ea typeface="+mn-ea"/>
                <a:cs typeface="Arial Hebrew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139FE9"/>
              </a:buClr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n-ea"/>
                <a:cs typeface="Arial Hebrew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139FE9"/>
              </a:buClr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n-ea"/>
                <a:cs typeface="Arial Hebrew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139FE9"/>
              </a:buClr>
              <a:buFont typeface="Courier New" panose="02070309020205020404" pitchFamily="49" charset="0"/>
              <a:buChar char="o"/>
              <a:def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n-ea"/>
                <a:cs typeface="Arial Hebrew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 what?</a:t>
            </a:r>
          </a:p>
          <a:p>
            <a:pPr lvl="1"/>
            <a:r>
              <a:rPr lang="en-US" dirty="0" smtClean="0"/>
              <a:t>Players stopped timer by modifying JS code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4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Timer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83" y="1393377"/>
            <a:ext cx="8605116" cy="2691736"/>
          </a:xfrm>
        </p:spPr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else?</a:t>
            </a:r>
          </a:p>
          <a:p>
            <a:pPr lvl="1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0388"/>
            <a:ext cx="7838913" cy="1764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http://www.mutracx.com/frame/img/tim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483" y="4396622"/>
            <a:ext cx="1900516" cy="190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59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your Browsers ready!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4879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Checkmarx@Defcon</a:t>
            </a: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Turn </a:t>
            </a: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mobile devices ON</a:t>
            </a:r>
            <a:r>
              <a:rPr lang="en-US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algn="ctr"/>
            <a:endParaRPr lang="en-US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to: www.kahoot.it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4" name="Picture 4" descr="http://rethinktobacco.com/Game_Page/images/playgam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40" y="3889045"/>
            <a:ext cx="24860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550" y="2878452"/>
            <a:ext cx="7458075" cy="79216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More Node.js points to remember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44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m5.paperblog.com/i/37/372913/mcdonalds-fast-food-not-so-fast-L-ASGqHP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9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7086600" y="1554742"/>
            <a:ext cx="1828800" cy="612648"/>
          </a:xfrm>
          <a:prstGeom prst="wedgeRectCallout">
            <a:avLst>
              <a:gd name="adj1" fmla="val -18594"/>
              <a:gd name="adj2" fmla="val 12933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Single Thread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971800" y="1693165"/>
            <a:ext cx="1828800" cy="612648"/>
          </a:xfrm>
          <a:prstGeom prst="wedgeRectCallout">
            <a:avLst>
              <a:gd name="adj1" fmla="val -22326"/>
              <a:gd name="adj2" fmla="val 14492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Events handler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Driven - remember?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35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telegraph.co.uk/multimedia/archive/02964/SoupNazi1_2964691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7130"/>
            <a:ext cx="9144000" cy="575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843966" y="314968"/>
            <a:ext cx="7458075" cy="792161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Denial of Service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08" y="5410200"/>
            <a:ext cx="9141992" cy="14773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Source Code Pro"/>
              </a:rPr>
              <a:t>Function sum (p)</a:t>
            </a:r>
            <a:endParaRPr lang="en-US" dirty="0">
              <a:latin typeface="Source Code Pro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n-NO" dirty="0" smtClean="0">
                <a:latin typeface="Source Code Pro"/>
              </a:rPr>
              <a:t>	for </a:t>
            </a:r>
            <a:r>
              <a:rPr lang="nn-NO" dirty="0">
                <a:latin typeface="Source Code Pro"/>
              </a:rPr>
              <a:t>(i=1;i</a:t>
            </a:r>
            <a:r>
              <a:rPr lang="nn-NO" dirty="0" smtClean="0">
                <a:latin typeface="Source Code Pro"/>
              </a:rPr>
              <a:t>&lt;=p</a:t>
            </a:r>
            <a:r>
              <a:rPr lang="nn-NO" dirty="0">
                <a:latin typeface="Source Code Pro"/>
              </a:rPr>
              <a:t>;++i)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n-NO" dirty="0" smtClean="0">
                <a:latin typeface="Source Code Pro"/>
              </a:rPr>
              <a:t>	{</a:t>
            </a:r>
            <a:endParaRPr lang="nn-NO" dirty="0">
              <a:latin typeface="Source Code Pro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n-NO" dirty="0">
                <a:latin typeface="Source Code Pro"/>
              </a:rPr>
              <a:t>	</a:t>
            </a:r>
            <a:r>
              <a:rPr lang="nn-NO" dirty="0" smtClean="0">
                <a:latin typeface="Source Code Pro"/>
              </a:rPr>
              <a:t>	f=f+i</a:t>
            </a:r>
            <a:r>
              <a:rPr lang="nn-NO" dirty="0">
                <a:latin typeface="Source Code Pro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n-NO" dirty="0" smtClean="0">
                <a:latin typeface="Source Code Pro"/>
              </a:rPr>
              <a:t>	}</a:t>
            </a:r>
            <a:endParaRPr lang="en-US" dirty="0">
              <a:latin typeface="Source Code Pro"/>
            </a:endParaRPr>
          </a:p>
        </p:txBody>
      </p:sp>
    </p:spTree>
    <p:extLst>
      <p:ext uri="{BB962C8B-B14F-4D97-AF65-F5344CB8AC3E}">
        <p14:creationId xmlns:p14="http://schemas.microsoft.com/office/powerpoint/2010/main" val="3468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am about 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spend your time?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10639" y="1150667"/>
            <a:ext cx="7019714" cy="5153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50000"/>
              </a:lnSpc>
              <a:spcBef>
                <a:spcPct val="20000"/>
              </a:spcBef>
              <a:buClr>
                <a:srgbClr val="139FE9"/>
              </a:buClr>
              <a:buFont typeface="Courier New" panose="02070309020205020404" pitchFamily="49" charset="0"/>
              <a:buChar char="o"/>
              <a:def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Arial Hebrew Light"/>
              </a:defRPr>
            </a:lvl1pPr>
            <a:lvl2pPr indent="0">
              <a:spcBef>
                <a:spcPct val="20000"/>
              </a:spcBef>
              <a:buClr>
                <a:srgbClr val="139FE9"/>
              </a:buClr>
              <a:buFont typeface="Courier New" panose="02070309020205020404" pitchFamily="49" charset="0"/>
              <a:buNone/>
              <a:def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Arial Hebrew Light"/>
              </a:defRPr>
            </a:lvl2pPr>
            <a:lvl3pPr marL="1143000" indent="-228600">
              <a:spcBef>
                <a:spcPct val="20000"/>
              </a:spcBef>
              <a:buClr>
                <a:srgbClr val="139FE9"/>
              </a:buClr>
              <a:buFont typeface="Courier New" panose="02070309020205020404" pitchFamily="49" charset="0"/>
              <a:buChar char="o"/>
              <a:def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Arial Hebrew Light"/>
              </a:defRPr>
            </a:lvl3pPr>
            <a:lvl4pPr marL="1600200" indent="-228600">
              <a:spcBef>
                <a:spcPct val="20000"/>
              </a:spcBef>
              <a:buClr>
                <a:srgbClr val="139FE9"/>
              </a:buClr>
              <a:buFont typeface="Courier New" panose="02070309020205020404" pitchFamily="49" charset="0"/>
              <a:buChar char="o"/>
              <a:def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Arial Hebrew Light"/>
              </a:defRPr>
            </a:lvl4pPr>
            <a:lvl5pPr marL="2057400" indent="-228600">
              <a:spcBef>
                <a:spcPct val="20000"/>
              </a:spcBef>
              <a:buClr>
                <a:srgbClr val="139FE9"/>
              </a:buClr>
              <a:buFont typeface="Courier New" panose="02070309020205020404" pitchFamily="49" charset="0"/>
              <a:buChar char="o"/>
              <a:def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Arial Hebrew Light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sz="2800" b="1" dirty="0" smtClean="0">
                <a:solidFill>
                  <a:schemeClr val="bg1"/>
                </a:solidFill>
                <a:latin typeface="+mn-lt"/>
                <a:cs typeface="BN United" panose="02000500000000000000" pitchFamily="2" charset="-79"/>
              </a:rPr>
              <a:t>What </a:t>
            </a:r>
            <a:r>
              <a:rPr lang="en-US" sz="2800" b="1" dirty="0">
                <a:solidFill>
                  <a:schemeClr val="bg1"/>
                </a:solidFill>
                <a:latin typeface="+mn-lt"/>
                <a:cs typeface="BN United" panose="02000500000000000000" pitchFamily="2" charset="-79"/>
              </a:rPr>
              <a:t>is </a:t>
            </a:r>
            <a:r>
              <a:rPr lang="en-US" sz="2800" b="1" dirty="0" err="1">
                <a:solidFill>
                  <a:schemeClr val="bg1"/>
                </a:solidFill>
                <a:latin typeface="+mn-lt"/>
                <a:cs typeface="BN United" panose="02000500000000000000" pitchFamily="2" charset="-79"/>
              </a:rPr>
              <a:t>GoH</a:t>
            </a:r>
            <a:r>
              <a:rPr lang="en-US" sz="2800" b="1" dirty="0">
                <a:solidFill>
                  <a:schemeClr val="bg1"/>
                </a:solidFill>
                <a:latin typeface="+mn-lt"/>
                <a:cs typeface="BN United" panose="02000500000000000000" pitchFamily="2" charset="-79"/>
              </a:rPr>
              <a:t>?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+mn-lt"/>
                <a:cs typeface="BN United" panose="02000500000000000000" pitchFamily="2" charset="-79"/>
              </a:rPr>
              <a:t>What's behind it?</a:t>
            </a:r>
          </a:p>
          <a:p>
            <a:r>
              <a:rPr lang="en-US" sz="2800" b="1" dirty="0">
                <a:solidFill>
                  <a:schemeClr val="bg1"/>
                </a:solidFill>
                <a:latin typeface="+mn-lt"/>
                <a:cs typeface="BN United" panose="02000500000000000000" pitchFamily="2" charset="-79"/>
              </a:rPr>
              <a:t>Not so wet T-Shirt contest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+mn-lt"/>
                <a:cs typeface="BN United" panose="02000500000000000000" pitchFamily="2" charset="-79"/>
              </a:rPr>
              <a:t>Node.js potential risks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+mn-lt"/>
                <a:cs typeface="BN United" panose="02000500000000000000" pitchFamily="2" charset="-79"/>
              </a:rPr>
              <a:t>Takeaways</a:t>
            </a:r>
          </a:p>
          <a:p>
            <a:endParaRPr lang="en-US" sz="2800" b="1" dirty="0">
              <a:solidFill>
                <a:schemeClr val="bg1"/>
              </a:solidFill>
              <a:latin typeface="+mn-lt"/>
              <a:cs typeface="BN United" panose="02000500000000000000" pitchFamily="2" charset="-79"/>
            </a:endParaRPr>
          </a:p>
        </p:txBody>
      </p:sp>
      <p:pic>
        <p:nvPicPr>
          <p:cNvPr id="21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03" y="6485751"/>
            <a:ext cx="1591294" cy="259433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27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013241" y="3063832"/>
            <a:ext cx="1549359" cy="93815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mtClean="0"/>
              <a:t>Demo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46154" y="3785236"/>
            <a:ext cx="6083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http://localhost:49090/sum?p=5</a:t>
            </a:r>
            <a:endParaRPr lang="en-US" dirty="0"/>
          </a:p>
          <a:p>
            <a:pPr algn="ctr"/>
            <a:r>
              <a:rPr lang="en-US" dirty="0">
                <a:hlinkClick r:id="rId3"/>
              </a:rPr>
              <a:t>http://localhost:49090/sum?p=100000000</a:t>
            </a:r>
            <a:endParaRPr lang="en-US" dirty="0"/>
          </a:p>
          <a:p>
            <a:pPr algn="ctr"/>
            <a:r>
              <a:rPr lang="en-US" dirty="0">
                <a:hlinkClick r:id="rId2"/>
              </a:rPr>
              <a:t>http://localhost:49090/sum?p=5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" y="4572000"/>
            <a:ext cx="3200400" cy="227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90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19101" y="11430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28766" y="1575613"/>
            <a:ext cx="8423385" cy="427799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Node.JS, being a JSON based language, can accept JSON values for the .find method: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 user can bypass it by sending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705600" y="69500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F56C8676-1494-424A-9EE1-69F4EB666BA8}" type="slidenum">
              <a:rPr lang="en-US" smtClean="0">
                <a:solidFill>
                  <a:schemeClr val="bg1"/>
                </a:solidFill>
              </a:rPr>
              <a:pPr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394029"/>
            <a:ext cx="9067800" cy="568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413" y="5682927"/>
            <a:ext cx="7466403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hlinkClick r:id="rId3"/>
              </a:rPr>
              <a:t>http://blog.websecurify.com/2014/08/hacking-nodejs-and-mongodb.html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413" y="5117068"/>
            <a:ext cx="91440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dirty="0"/>
              <a:t>http</a:t>
            </a:r>
            <a:r>
              <a:rPr lang="en-US" dirty="0" smtClean="0"/>
              <a:t>:///server/page?user</a:t>
            </a:r>
            <a:r>
              <a:rPr lang="en-US" dirty="0"/>
              <a:t>[$gt]=a&amp;pass[$gt]=a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JSON-based SQL Injection</a:t>
            </a:r>
          </a:p>
        </p:txBody>
      </p:sp>
    </p:spTree>
    <p:extLst>
      <p:ext uri="{BB962C8B-B14F-4D97-AF65-F5344CB8AC3E}">
        <p14:creationId xmlns:p14="http://schemas.microsoft.com/office/powerpoint/2010/main" val="61420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-173865" y="27287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JSON-base SQL Injection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654300"/>
            <a:ext cx="8229600" cy="41275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 smtClean="0">
              <a:solidFill>
                <a:schemeClr val="bg1"/>
              </a:solidFill>
            </a:endParaRPr>
          </a:p>
          <a:p>
            <a:endParaRPr lang="en-US" sz="2100" dirty="0" smtClean="0">
              <a:solidFill>
                <a:schemeClr val="bg1"/>
              </a:solidFill>
            </a:endParaRPr>
          </a:p>
          <a:p>
            <a:r>
              <a:rPr lang="en-US" sz="2100" dirty="0" smtClean="0">
                <a:solidFill>
                  <a:schemeClr val="bg1"/>
                </a:solidFill>
              </a:rPr>
              <a:t>This can lead to Regular Expression Denial of Service through the {“username”: {“$regex”: “……..}}</a:t>
            </a:r>
          </a:p>
          <a:p>
            <a:r>
              <a:rPr lang="en-US" sz="2100" dirty="0" smtClean="0">
                <a:solidFill>
                  <a:schemeClr val="bg1"/>
                </a:solidFill>
              </a:rPr>
              <a:t>So always validate the input length, structure and permitted characters</a:t>
            </a:r>
          </a:p>
          <a:p>
            <a:endParaRPr lang="en-US" sz="2100" dirty="0" smtClean="0">
              <a:solidFill>
                <a:schemeClr val="bg1"/>
              </a:solidFill>
            </a:endParaRPr>
          </a:p>
          <a:p>
            <a:r>
              <a:rPr lang="en-US" sz="2100" dirty="0" smtClean="0">
                <a:solidFill>
                  <a:schemeClr val="bg1"/>
                </a:solidFill>
              </a:rPr>
              <a:t>Remembering that Node.js is highly sensitive to CPU-intensive tasks, and there’s a single thread for user-code – </a:t>
            </a:r>
            <a:r>
              <a:rPr lang="en-US" sz="2100" dirty="0" err="1" smtClean="0">
                <a:solidFill>
                  <a:schemeClr val="bg1"/>
                </a:solidFill>
              </a:rPr>
              <a:t>ReDoS</a:t>
            </a:r>
            <a:r>
              <a:rPr lang="en-US" sz="2100" dirty="0" smtClean="0">
                <a:solidFill>
                  <a:schemeClr val="bg1"/>
                </a:solidFill>
              </a:rPr>
              <a:t> is really bad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1415874"/>
            <a:ext cx="4743606" cy="369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defRPr>
            </a:lvl1pPr>
          </a:lstStyle>
          <a:p>
            <a:r>
              <a:rPr lang="en-US" dirty="0" err="1"/>
              <a:t>db.users.find</a:t>
            </a:r>
            <a:r>
              <a:rPr lang="en-US" dirty="0"/>
              <a:t>({username: username});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2654300"/>
            <a:ext cx="8001000" cy="400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bcrypt.compare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candidatePassword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password,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cb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2468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Re-Dos Demo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58913"/>
            <a:ext cx="9144000" cy="36471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i="1"/>
            </a:lvl1pPr>
          </a:lstStyle>
          <a:p>
            <a:r>
              <a:rPr lang="en-US" sz="1100" dirty="0"/>
              <a:t>http://localhost:49090/?user=admin&amp;pass[$regex]=^(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|a)(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|d</a:t>
            </a:r>
            <a:r>
              <a:rPr lang="en-US" sz="1100" dirty="0" smtClean="0"/>
              <a:t>)$</a:t>
            </a:r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0452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Key Takeaways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171475"/>
              </p:ext>
            </p:extLst>
          </p:nvPr>
        </p:nvGraphicFramePr>
        <p:xfrm>
          <a:off x="171450" y="1191986"/>
          <a:ext cx="8882743" cy="5200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31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89166" y="2958356"/>
            <a:ext cx="3877797" cy="7171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537146" y="4060329"/>
            <a:ext cx="3500493" cy="358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39FE9"/>
              </a:buClr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bg1"/>
                </a:solidFill>
                <a:latin typeface="Tahoma"/>
                <a:ea typeface="+mn-ea"/>
                <a:cs typeface="Arial Hebrew Light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139FE9"/>
              </a:buClr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bg1"/>
                </a:solidFill>
                <a:latin typeface="Tahoma"/>
                <a:ea typeface="+mn-ea"/>
                <a:cs typeface="Arial Hebrew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139FE9"/>
              </a:buClr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n-ea"/>
                <a:cs typeface="Arial Hebrew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139FE9"/>
              </a:buClr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n-ea"/>
                <a:cs typeface="Arial Hebrew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139FE9"/>
              </a:buClr>
              <a:buFont typeface="Courier New" panose="02070309020205020404" pitchFamily="49" charset="0"/>
              <a:buChar char="o"/>
              <a:def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n-ea"/>
                <a:cs typeface="Arial Hebrew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urier New" panose="02070309020205020404" pitchFamily="49" charset="0"/>
              <a:buNone/>
            </a:pPr>
            <a:r>
              <a:rPr lang="en-US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amit.ashbel@checkmarx.com</a:t>
            </a:r>
          </a:p>
          <a:p>
            <a:pPr marL="0" indent="0">
              <a:buFont typeface="Courier New" panose="02070309020205020404" pitchFamily="49" charset="0"/>
              <a:buNone/>
            </a:pP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http://icons.iconarchive.com/icons/graphicloads/100-flat-2/256/ema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59" y="4072740"/>
            <a:ext cx="304615" cy="25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dn1.iconfinder.com/data/icons/iconza-circle-social/64/697029-twitter-5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800" y="4749354"/>
            <a:ext cx="402624" cy="33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3537146" y="4777503"/>
            <a:ext cx="3500493" cy="358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39FE9"/>
              </a:buClr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bg1"/>
                </a:solidFill>
                <a:latin typeface="Tahoma"/>
                <a:ea typeface="+mn-ea"/>
                <a:cs typeface="Arial Hebrew Light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139FE9"/>
              </a:buClr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bg1"/>
                </a:solidFill>
                <a:latin typeface="Tahoma"/>
                <a:ea typeface="+mn-ea"/>
                <a:cs typeface="Arial Hebrew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139FE9"/>
              </a:buClr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n-ea"/>
                <a:cs typeface="Arial Hebrew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139FE9"/>
              </a:buClr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n-ea"/>
                <a:cs typeface="Arial Hebrew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139FE9"/>
              </a:buClr>
              <a:buFont typeface="Courier New" panose="02070309020205020404" pitchFamily="49" charset="0"/>
              <a:buChar char="o"/>
              <a:def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n-ea"/>
                <a:cs typeface="Arial Hebrew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urier New" panose="02070309020205020404" pitchFamily="49" charset="0"/>
              <a:buNone/>
            </a:pPr>
            <a:r>
              <a:rPr lang="en-US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en-US" sz="11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aashbel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6" name="Picture 6" descr="http://icons.iconarchive.com/icons/martz90/circle/512/linkedin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58" y="4430979"/>
            <a:ext cx="305457" cy="25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3550745" y="4418916"/>
            <a:ext cx="1445323" cy="358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39FE9"/>
              </a:buClr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bg1"/>
                </a:solidFill>
                <a:latin typeface="Tahoma"/>
                <a:ea typeface="+mn-ea"/>
                <a:cs typeface="Arial Hebrew Light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139FE9"/>
              </a:buClr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bg1"/>
                </a:solidFill>
                <a:latin typeface="Tahoma"/>
                <a:ea typeface="+mn-ea"/>
                <a:cs typeface="Arial Hebrew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139FE9"/>
              </a:buClr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n-ea"/>
                <a:cs typeface="Arial Hebrew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139FE9"/>
              </a:buClr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n-ea"/>
                <a:cs typeface="Arial Hebrew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139FE9"/>
              </a:buClr>
              <a:buFont typeface="Courier New" panose="02070309020205020404" pitchFamily="49" charset="0"/>
              <a:buChar char="o"/>
              <a:def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n-ea"/>
                <a:cs typeface="Arial Hebrew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sz="1100" b="1" dirty="0"/>
              <a:t>Amit Ashbel</a:t>
            </a:r>
          </a:p>
        </p:txBody>
      </p:sp>
    </p:spTree>
    <p:extLst>
      <p:ext uri="{BB962C8B-B14F-4D97-AF65-F5344CB8AC3E}">
        <p14:creationId xmlns:p14="http://schemas.microsoft.com/office/powerpoint/2010/main" val="321982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 flipH="1">
            <a:off x="5989617" y="6317673"/>
            <a:ext cx="80752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Game of Hacks – An idea is born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78235" y="1133475"/>
            <a:ext cx="4857006" cy="4708981"/>
          </a:xfrm>
          <a:prstGeom prst="rect">
            <a:avLst/>
          </a:prstGeom>
          <a:solidFill>
            <a:schemeClr val="tx1">
              <a:lumMod val="65000"/>
              <a:lumOff val="35000"/>
              <a:alpha val="65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using System;</a:t>
            </a:r>
          </a:p>
          <a:p>
            <a:r>
              <a:rPr lang="en-US" sz="1200" dirty="0">
                <a:solidFill>
                  <a:schemeClr val="bg1"/>
                </a:solidFill>
              </a:rPr>
              <a:t>using </a:t>
            </a:r>
            <a:r>
              <a:rPr lang="en-US" sz="1200" dirty="0" err="1">
                <a:solidFill>
                  <a:schemeClr val="bg1"/>
                </a:solidFill>
              </a:rPr>
              <a:t>System.Security.Cryptography</a:t>
            </a:r>
            <a:r>
              <a:rPr lang="en-US" sz="1200" dirty="0">
                <a:solidFill>
                  <a:schemeClr val="bg1"/>
                </a:solidFill>
              </a:rPr>
              <a:t>;</a:t>
            </a:r>
          </a:p>
          <a:p>
            <a:r>
              <a:rPr lang="en-US" sz="1200" dirty="0">
                <a:solidFill>
                  <a:schemeClr val="bg1"/>
                </a:solidFill>
              </a:rPr>
              <a:t>class Program</a:t>
            </a:r>
          </a:p>
          <a:p>
            <a:r>
              <a:rPr lang="en-US" sz="1200" dirty="0">
                <a:solidFill>
                  <a:schemeClr val="bg1"/>
                </a:solidFill>
              </a:rPr>
              <a:t>{</a:t>
            </a:r>
          </a:p>
          <a:p>
            <a:r>
              <a:rPr lang="en-US" sz="1200" dirty="0">
                <a:solidFill>
                  <a:schemeClr val="bg1"/>
                </a:solidFill>
              </a:rPr>
              <a:t>	static void Main()</a:t>
            </a:r>
          </a:p>
          <a:p>
            <a:r>
              <a:rPr lang="en-US" sz="1200" dirty="0">
                <a:solidFill>
                  <a:schemeClr val="bg1"/>
                </a:solidFill>
              </a:rPr>
              <a:t>	{</a:t>
            </a:r>
          </a:p>
          <a:p>
            <a:r>
              <a:rPr lang="en-US" sz="1200" dirty="0">
                <a:solidFill>
                  <a:schemeClr val="bg1"/>
                </a:solidFill>
              </a:rPr>
              <a:t>		using (</a:t>
            </a:r>
            <a:r>
              <a:rPr lang="en-US" sz="1200" dirty="0" err="1">
                <a:solidFill>
                  <a:schemeClr val="bg1"/>
                </a:solidFill>
              </a:rPr>
              <a:t>RNGCryptoServiceProvider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rng</a:t>
            </a:r>
            <a:r>
              <a:rPr lang="en-US" sz="1200" dirty="0">
                <a:solidFill>
                  <a:schemeClr val="bg1"/>
                </a:solidFill>
              </a:rPr>
              <a:t> = new </a:t>
            </a:r>
            <a:r>
              <a:rPr lang="en-US" sz="1200" dirty="0" err="1">
                <a:solidFill>
                  <a:schemeClr val="bg1"/>
                </a:solidFill>
              </a:rPr>
              <a:t>RNGCryptoServiceProvider</a:t>
            </a:r>
            <a:r>
              <a:rPr lang="en-US" sz="1200" dirty="0">
                <a:solidFill>
                  <a:schemeClr val="bg1"/>
                </a:solidFill>
              </a:rPr>
              <a:t>())</a:t>
            </a:r>
          </a:p>
          <a:p>
            <a:r>
              <a:rPr lang="en-US" sz="1200" dirty="0">
                <a:solidFill>
                  <a:schemeClr val="bg1"/>
                </a:solidFill>
              </a:rPr>
              <a:t>		{</a:t>
            </a:r>
          </a:p>
          <a:p>
            <a:r>
              <a:rPr lang="en-US" sz="1200" dirty="0">
                <a:solidFill>
                  <a:schemeClr val="bg1"/>
                </a:solidFill>
              </a:rPr>
              <a:t>			// Buffer storage.</a:t>
            </a:r>
          </a:p>
          <a:p>
            <a:r>
              <a:rPr lang="en-US" sz="1200" dirty="0">
                <a:solidFill>
                  <a:schemeClr val="bg1"/>
                </a:solidFill>
              </a:rPr>
              <a:t>			byte[] data = new byte[4];</a:t>
            </a:r>
          </a:p>
          <a:p>
            <a:r>
              <a:rPr lang="en-US" sz="1200" dirty="0">
                <a:solidFill>
                  <a:schemeClr val="bg1"/>
                </a:solidFill>
              </a:rPr>
              <a:t>			// Ten iterations.</a:t>
            </a:r>
          </a:p>
          <a:p>
            <a:r>
              <a:rPr lang="en-US" sz="1200" dirty="0">
                <a:solidFill>
                  <a:schemeClr val="bg1"/>
                </a:solidFill>
              </a:rPr>
              <a:t>			for (</a:t>
            </a:r>
            <a:r>
              <a:rPr lang="en-US" sz="1200" dirty="0" err="1">
                <a:solidFill>
                  <a:schemeClr val="bg1"/>
                </a:solidFill>
              </a:rPr>
              <a:t>int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</a:t>
            </a:r>
            <a:r>
              <a:rPr lang="en-US" sz="1200" dirty="0">
                <a:solidFill>
                  <a:schemeClr val="bg1"/>
                </a:solidFill>
              </a:rPr>
              <a:t> = 0; </a:t>
            </a:r>
            <a:r>
              <a:rPr lang="en-US" sz="1200" dirty="0" err="1">
                <a:solidFill>
                  <a:schemeClr val="bg1"/>
                </a:solidFill>
              </a:rPr>
              <a:t>i</a:t>
            </a:r>
            <a:r>
              <a:rPr lang="en-US" sz="1200" dirty="0">
                <a:solidFill>
                  <a:schemeClr val="bg1"/>
                </a:solidFill>
              </a:rPr>
              <a:t> &lt; 10; </a:t>
            </a:r>
            <a:r>
              <a:rPr lang="en-US" sz="1200" dirty="0" err="1">
                <a:solidFill>
                  <a:schemeClr val="bg1"/>
                </a:solidFill>
              </a:rPr>
              <a:t>i</a:t>
            </a:r>
            <a:r>
              <a:rPr lang="en-US" sz="1200" dirty="0">
                <a:solidFill>
                  <a:schemeClr val="bg1"/>
                </a:solidFill>
              </a:rPr>
              <a:t>++)</a:t>
            </a:r>
          </a:p>
          <a:p>
            <a:r>
              <a:rPr lang="en-US" sz="1200" dirty="0">
                <a:solidFill>
                  <a:schemeClr val="bg1"/>
                </a:solidFill>
              </a:rPr>
              <a:t>			{</a:t>
            </a:r>
          </a:p>
          <a:p>
            <a:r>
              <a:rPr lang="en-US" sz="1200" dirty="0">
                <a:solidFill>
                  <a:schemeClr val="bg1"/>
                </a:solidFill>
              </a:rPr>
              <a:t>				// Fill buffer.</a:t>
            </a:r>
          </a:p>
          <a:p>
            <a:r>
              <a:rPr lang="en-US" sz="1200" dirty="0">
                <a:solidFill>
                  <a:schemeClr val="bg1"/>
                </a:solidFill>
              </a:rPr>
              <a:t>				</a:t>
            </a:r>
            <a:r>
              <a:rPr lang="en-US" sz="1200" dirty="0" err="1">
                <a:solidFill>
                  <a:schemeClr val="bg1"/>
                </a:solidFill>
              </a:rPr>
              <a:t>rng.GetBytes</a:t>
            </a:r>
            <a:r>
              <a:rPr lang="en-US" sz="1200" dirty="0">
                <a:solidFill>
                  <a:schemeClr val="bg1"/>
                </a:solidFill>
              </a:rPr>
              <a:t>(data);</a:t>
            </a:r>
          </a:p>
          <a:p>
            <a:r>
              <a:rPr lang="en-US" sz="1200" dirty="0">
                <a:solidFill>
                  <a:schemeClr val="bg1"/>
                </a:solidFill>
              </a:rPr>
              <a:t>				// Convert to </a:t>
            </a:r>
            <a:r>
              <a:rPr lang="en-US" sz="1200" dirty="0" err="1">
                <a:solidFill>
                  <a:schemeClr val="bg1"/>
                </a:solidFill>
              </a:rPr>
              <a:t>int</a:t>
            </a:r>
            <a:r>
              <a:rPr lang="en-US" sz="1200" dirty="0">
                <a:solidFill>
                  <a:schemeClr val="bg1"/>
                </a:solidFill>
              </a:rPr>
              <a:t> 32.</a:t>
            </a:r>
          </a:p>
          <a:p>
            <a:r>
              <a:rPr lang="en-US" sz="1200" dirty="0">
                <a:solidFill>
                  <a:schemeClr val="bg1"/>
                </a:solidFill>
              </a:rPr>
              <a:t>				</a:t>
            </a:r>
            <a:r>
              <a:rPr lang="en-US" sz="1200" dirty="0" err="1">
                <a:solidFill>
                  <a:schemeClr val="bg1"/>
                </a:solidFill>
              </a:rPr>
              <a:t>int</a:t>
            </a:r>
            <a:r>
              <a:rPr lang="en-US" sz="1200" dirty="0">
                <a:solidFill>
                  <a:schemeClr val="bg1"/>
                </a:solidFill>
              </a:rPr>
              <a:t> value = BitConverter.ToInt32(data, 0);</a:t>
            </a:r>
          </a:p>
          <a:p>
            <a:r>
              <a:rPr lang="en-US" sz="1200" dirty="0">
                <a:solidFill>
                  <a:schemeClr val="bg1"/>
                </a:solidFill>
              </a:rPr>
              <a:t>				</a:t>
            </a:r>
            <a:r>
              <a:rPr lang="en-US" sz="1200" dirty="0" err="1">
                <a:solidFill>
                  <a:schemeClr val="bg1"/>
                </a:solidFill>
              </a:rPr>
              <a:t>Console.WriteLine</a:t>
            </a:r>
            <a:r>
              <a:rPr lang="en-US" sz="1200" dirty="0">
                <a:solidFill>
                  <a:schemeClr val="bg1"/>
                </a:solidFill>
              </a:rPr>
              <a:t>(value);</a:t>
            </a:r>
          </a:p>
          <a:p>
            <a:r>
              <a:rPr lang="en-US" sz="1200" dirty="0">
                <a:solidFill>
                  <a:schemeClr val="bg1"/>
                </a:solidFill>
              </a:rPr>
              <a:t>			}</a:t>
            </a:r>
          </a:p>
          <a:p>
            <a:r>
              <a:rPr lang="en-US" sz="1200" dirty="0">
                <a:solidFill>
                  <a:schemeClr val="bg1"/>
                </a:solidFill>
              </a:rPr>
              <a:t>			// other Random Generation method</a:t>
            </a:r>
          </a:p>
          <a:p>
            <a:r>
              <a:rPr lang="en-US" sz="1200" dirty="0">
                <a:solidFill>
                  <a:schemeClr val="bg1"/>
                </a:solidFill>
              </a:rPr>
              <a:t>			Random </a:t>
            </a:r>
            <a:r>
              <a:rPr lang="en-US" sz="1200" dirty="0" err="1">
                <a:solidFill>
                  <a:schemeClr val="bg1"/>
                </a:solidFill>
              </a:rPr>
              <a:t>otherRandomGenerator</a:t>
            </a:r>
            <a:r>
              <a:rPr lang="en-US" sz="1200" dirty="0">
                <a:solidFill>
                  <a:schemeClr val="bg1"/>
                </a:solidFill>
              </a:rPr>
              <a:t> = new Random();</a:t>
            </a:r>
          </a:p>
          <a:p>
            <a:r>
              <a:rPr lang="en-US" sz="1200" dirty="0">
                <a:solidFill>
                  <a:schemeClr val="bg1"/>
                </a:solidFill>
              </a:rPr>
              <a:t>			double </a:t>
            </a:r>
            <a:r>
              <a:rPr lang="en-US" sz="1200" dirty="0" err="1">
                <a:solidFill>
                  <a:schemeClr val="bg1"/>
                </a:solidFill>
              </a:rPr>
              <a:t>otherRandomNumber</a:t>
            </a:r>
            <a:r>
              <a:rPr lang="en-US" sz="1200" dirty="0">
                <a:solidFill>
                  <a:schemeClr val="bg1"/>
                </a:solidFill>
              </a:rPr>
              <a:t> = </a:t>
            </a:r>
            <a:r>
              <a:rPr lang="en-US" sz="1200" dirty="0" err="1">
                <a:solidFill>
                  <a:schemeClr val="bg1"/>
                </a:solidFill>
              </a:rPr>
              <a:t>otherRandomGenerator.NextDouble</a:t>
            </a:r>
            <a:r>
              <a:rPr lang="en-US" sz="1200" dirty="0">
                <a:solidFill>
                  <a:schemeClr val="bg1"/>
                </a:solidFill>
              </a:rPr>
              <a:t>();</a:t>
            </a:r>
          </a:p>
          <a:p>
            <a:r>
              <a:rPr lang="en-US" sz="1200" dirty="0">
                <a:solidFill>
                  <a:schemeClr val="bg1"/>
                </a:solidFill>
              </a:rPr>
              <a:t>		</a:t>
            </a:r>
          </a:p>
        </p:txBody>
      </p:sp>
      <p:pic>
        <p:nvPicPr>
          <p:cNvPr id="3076" name="Picture 4" descr="http://www.catnanny.ca/wp-content/themes/responsive/images/feature_c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090" y="4691123"/>
            <a:ext cx="16954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catnanny.ca/wp-content/themes/responsive/images/feature_c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626" y="5201047"/>
            <a:ext cx="1404464" cy="165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catnanny.ca/wp-content/themes/responsive/images/feature_c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876" y="4465123"/>
            <a:ext cx="1816866" cy="214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http://www.catnanny.ca/wp-content/themes/responsive/images/feature_c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7974" y="4465123"/>
            <a:ext cx="2028248" cy="239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http://www.catnanny.ca/wp-content/themes/responsive/images/feature_c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20902" y="5011552"/>
            <a:ext cx="1612723" cy="190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>
            <a:stCxn id="29" idx="2"/>
          </p:cNvCxnSpPr>
          <p:nvPr/>
        </p:nvCxnSpPr>
        <p:spPr>
          <a:xfrm>
            <a:off x="6406738" y="5842456"/>
            <a:ext cx="0" cy="47521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262140" y="1347231"/>
            <a:ext cx="1477758" cy="1360344"/>
          </a:xfrm>
          <a:prstGeom prst="ellipse">
            <a:avLst/>
          </a:prstGeom>
          <a:noFill/>
          <a:ln w="57150">
            <a:solidFill>
              <a:srgbClr val="F8F8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298936" y="1712417"/>
            <a:ext cx="1404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BFDFF"/>
                </a:solidFill>
              </a:rPr>
              <a:t>Spot The </a:t>
            </a:r>
          </a:p>
          <a:p>
            <a:pPr algn="ctr"/>
            <a:r>
              <a:rPr lang="en-US" b="1" dirty="0" smtClean="0">
                <a:solidFill>
                  <a:srgbClr val="FBFDFF"/>
                </a:solidFill>
              </a:rPr>
              <a:t>Vulnerability</a:t>
            </a:r>
            <a:endParaRPr lang="en-US" b="1" dirty="0">
              <a:solidFill>
                <a:srgbClr val="FBFD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1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CISO Concerns – Education and Awareness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3476"/>
            <a:ext cx="7363711" cy="2295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343" y="3723922"/>
            <a:ext cx="7327657" cy="2354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2" descr="http://www.chmag.in/system/files/thumbs/header_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86173">
            <a:off x="8112085" y="5034660"/>
            <a:ext cx="966391" cy="99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www.chmag.in/system/files/thumbs/header_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86173">
            <a:off x="6253327" y="2374901"/>
            <a:ext cx="966391" cy="99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8128" y="1555668"/>
            <a:ext cx="3811979" cy="3423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901911" y="4558710"/>
            <a:ext cx="3811979" cy="3423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amita\Desktop\Checkmarx white logo transparen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410" y="6460177"/>
            <a:ext cx="2495348" cy="24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888994" y="5743844"/>
            <a:ext cx="39100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(</a:t>
            </a:r>
            <a:r>
              <a:rPr lang="en-US" sz="1000" dirty="0">
                <a:hlinkClick r:id="rId7"/>
              </a:rPr>
              <a:t>https://www.owasp.org/images/2/28/Owasp-ciso-report-2013-1.0.pdf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125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72552"/>
            <a:ext cx="9144000" cy="3384468"/>
          </a:xfrm>
          <a:prstGeom prst="rect">
            <a:avLst/>
          </a:prstGeom>
          <a:solidFill>
            <a:schemeClr val="bg1">
              <a:lumMod val="75000"/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1+1=?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C:\Users\amita\Desktop\Checkmarx white logo 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410" y="6460177"/>
            <a:ext cx="2495348" cy="24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1837"/>
            <a:ext cx="4379181" cy="284463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6552" y="1770490"/>
            <a:ext cx="4437206" cy="286733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926039" y="4908073"/>
            <a:ext cx="6503586" cy="170742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Launched on August </a:t>
            </a:r>
          </a:p>
          <a:p>
            <a:pPr marL="0" indent="0" algn="ctr">
              <a:buNone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than 100,000 games were played since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07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take a look at the game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94" y="2478088"/>
            <a:ext cx="6348412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46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en-US" dirty="0"/>
              <a:t> </a:t>
            </a:r>
            <a:r>
              <a:rPr lang="en-US" dirty="0" smtClean="0"/>
              <a:t>was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behind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GoH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6209" y="1698614"/>
            <a:ext cx="3727656" cy="5159386"/>
            <a:chOff x="476209" y="1698614"/>
            <a:chExt cx="3727656" cy="5159386"/>
          </a:xfrm>
        </p:grpSpPr>
        <p:pic>
          <p:nvPicPr>
            <p:cNvPr id="8196" name="Picture 4" descr="http://img2.wikia.nocookie.net/__cb20141005115529/the-adventures-of-the-gladiators-of-cybertron/images/e/ea/Dr._Evil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09" y="1698614"/>
              <a:ext cx="3727656" cy="5159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09029">
              <a:off x="2525774" y="4387679"/>
              <a:ext cx="795647" cy="129717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3189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Honeypot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5277048"/>
            <a:ext cx="7952014" cy="98495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assumed the game would be attacked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might as well learn from it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Vulnerabilities were left exposed and patched along the way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5914" y="1229348"/>
            <a:ext cx="8020823" cy="3914152"/>
            <a:chOff x="3597442" y="2234109"/>
            <a:chExt cx="5546557" cy="2909390"/>
          </a:xfrm>
          <a:solidFill>
            <a:schemeClr val="bg1">
              <a:lumMod val="75000"/>
              <a:alpha val="7000"/>
            </a:schemeClr>
          </a:solidFill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7442" y="2234109"/>
              <a:ext cx="5546557" cy="29093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3597442" y="2783403"/>
              <a:ext cx="2827421" cy="13920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15763" y="3177287"/>
              <a:ext cx="2083658" cy="13920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86401" y="2404509"/>
              <a:ext cx="685799" cy="13920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15763" y="3757571"/>
              <a:ext cx="3248526" cy="13920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50895" y="4901806"/>
              <a:ext cx="1672389" cy="162824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218" name="Picture 2" descr="http://i46.tinypic.com/jax6r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886" y="3635532"/>
            <a:ext cx="2755076" cy="178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bluediamond.com/BeeCauseWeCare/img/honey_po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298" y="2881606"/>
            <a:ext cx="1596671" cy="219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79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4356847" y="1813884"/>
            <a:ext cx="4706471" cy="3012722"/>
          </a:xfrm>
          <a:prstGeom prst="rect">
            <a:avLst/>
          </a:prstGeom>
          <a:solidFill>
            <a:schemeClr val="bg1">
              <a:alpha val="1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902550" y="2335964"/>
            <a:ext cx="1999403" cy="2025280"/>
          </a:xfrm>
          <a:prstGeom prst="rect">
            <a:avLst/>
          </a:prstGeom>
          <a:solidFill>
            <a:schemeClr val="bg1">
              <a:lumMod val="85000"/>
              <a:alpha val="1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GoH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Architecture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20" y="2356735"/>
            <a:ext cx="3015992" cy="182708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54071" y="2335964"/>
            <a:ext cx="1757638" cy="2025280"/>
          </a:xfrm>
          <a:prstGeom prst="rect">
            <a:avLst/>
          </a:prstGeom>
          <a:solidFill>
            <a:schemeClr val="bg1">
              <a:lumMod val="85000"/>
              <a:alpha val="1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87879" y="1378995"/>
            <a:ext cx="1844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Server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550" y="1853529"/>
            <a:ext cx="1775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Client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>
            <a:endCxn id="30" idx="3"/>
          </p:cNvCxnSpPr>
          <p:nvPr/>
        </p:nvCxnSpPr>
        <p:spPr>
          <a:xfrm flipV="1">
            <a:off x="3361765" y="3445474"/>
            <a:ext cx="1273545" cy="176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299" name="Picture 11" descr="C:\Users\amita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671" y="2315194"/>
            <a:ext cx="1361329" cy="56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http://media.mongodb.org/logo-mongodb-head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006" y="2302325"/>
            <a:ext cx="1871613" cy="51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Hexagon 29"/>
          <p:cNvSpPr/>
          <p:nvPr/>
        </p:nvSpPr>
        <p:spPr>
          <a:xfrm>
            <a:off x="4635310" y="2874760"/>
            <a:ext cx="1676399" cy="1141427"/>
          </a:xfrm>
          <a:prstGeom prst="hexago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31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727" y="3325243"/>
            <a:ext cx="1474910" cy="240459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</p:pic>
      <p:cxnSp>
        <p:nvCxnSpPr>
          <p:cNvPr id="35" name="Straight Arrow Connector 34"/>
          <p:cNvCxnSpPr/>
          <p:nvPr/>
        </p:nvCxnSpPr>
        <p:spPr>
          <a:xfrm flipV="1">
            <a:off x="6333291" y="3413011"/>
            <a:ext cx="1138517" cy="250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an 36"/>
          <p:cNvSpPr/>
          <p:nvPr/>
        </p:nvSpPr>
        <p:spPr>
          <a:xfrm>
            <a:off x="7455169" y="2922013"/>
            <a:ext cx="1068615" cy="1287378"/>
          </a:xfrm>
          <a:prstGeom prst="can">
            <a:avLst/>
          </a:prstGeom>
          <a:solidFill>
            <a:schemeClr val="tx2">
              <a:lumMod val="75000"/>
            </a:schemeClr>
          </a:solidFill>
          <a:effectLst>
            <a:glow rad="520700">
              <a:schemeClr val="tx1">
                <a:lumMod val="85000"/>
                <a:lumOff val="15000"/>
                <a:alpha val="13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12305" name="Picture 17" descr="https://upload.wikimedia.org/wikipedia/en/a/a9/Heroku_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13" y="1853529"/>
            <a:ext cx="1541696" cy="448796"/>
          </a:xfrm>
          <a:prstGeom prst="rect">
            <a:avLst/>
          </a:prstGeom>
          <a:solidFill>
            <a:schemeClr val="bg1">
              <a:alpha val="46000"/>
            </a:schemeClr>
          </a:solidFill>
        </p:spPr>
      </p:pic>
      <p:grpSp>
        <p:nvGrpSpPr>
          <p:cNvPr id="3" name="Group 2"/>
          <p:cNvGrpSpPr/>
          <p:nvPr/>
        </p:nvGrpSpPr>
        <p:grpSpPr>
          <a:xfrm>
            <a:off x="2572381" y="3096212"/>
            <a:ext cx="852137" cy="1454072"/>
            <a:chOff x="2572381" y="3096212"/>
            <a:chExt cx="852137" cy="1454072"/>
          </a:xfrm>
        </p:grpSpPr>
        <p:pic>
          <p:nvPicPr>
            <p:cNvPr id="12290" name="Picture 2" descr="http://pensivereader.com/static/images/phone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2381" y="3096212"/>
              <a:ext cx="852137" cy="1454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amita\Google Drive\Marketing doc\Conferences\Defcon\Screenshot_2015-07-13-13-11-46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999" y="3214689"/>
              <a:ext cx="668193" cy="1092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110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36873</TotalTime>
  <Words>528</Words>
  <Application>Microsoft Office PowerPoint</Application>
  <PresentationFormat>On-screen Show (4:3)</PresentationFormat>
  <Paragraphs>158</Paragraphs>
  <Slides>25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2_Office Theme</vt:lpstr>
      <vt:lpstr>PowerPoint Presentation</vt:lpstr>
      <vt:lpstr>How I am about to spend your time?</vt:lpstr>
      <vt:lpstr>Game of Hacks – An idea is born</vt:lpstr>
      <vt:lpstr>CISO Concerns – Education and Awareness</vt:lpstr>
      <vt:lpstr>1+1=?</vt:lpstr>
      <vt:lpstr>Let’s take a look at the game</vt:lpstr>
      <vt:lpstr>What was behind GoH?</vt:lpstr>
      <vt:lpstr>Honeypot</vt:lpstr>
      <vt:lpstr>GoH Architecture</vt:lpstr>
      <vt:lpstr>Node.js architeture</vt:lpstr>
      <vt:lpstr>Event Driven</vt:lpstr>
      <vt:lpstr>Game Entities</vt:lpstr>
      <vt:lpstr>Answered Question</vt:lpstr>
      <vt:lpstr>Timer</vt:lpstr>
      <vt:lpstr>Timer</vt:lpstr>
      <vt:lpstr>Get your Browsers ready!</vt:lpstr>
      <vt:lpstr>More Node.js points to remember</vt:lpstr>
      <vt:lpstr>Event Driven - remember?</vt:lpstr>
      <vt:lpstr>PowerPoint Presentation</vt:lpstr>
      <vt:lpstr>PowerPoint Presentation</vt:lpstr>
      <vt:lpstr>JSON-based SQL Injection</vt:lpstr>
      <vt:lpstr>PowerPoint Presentation</vt:lpstr>
      <vt:lpstr>Re-Dos Demo</vt:lpstr>
      <vt:lpstr>Some Key Takeaways</vt:lpstr>
      <vt:lpstr>Thank You</vt:lpstr>
    </vt:vector>
  </TitlesOfParts>
  <Company>Tomodo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Haim Agami</dc:creator>
  <cp:lastModifiedBy>Amit Ashbel</cp:lastModifiedBy>
  <cp:revision>491</cp:revision>
  <cp:lastPrinted>2015-06-09T09:07:35Z</cp:lastPrinted>
  <dcterms:created xsi:type="dcterms:W3CDTF">2014-12-11T15:04:08Z</dcterms:created>
  <dcterms:modified xsi:type="dcterms:W3CDTF">2015-11-15T15:52:29Z</dcterms:modified>
</cp:coreProperties>
</file>