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8" r:id="rId5"/>
  </p:sldMasterIdLst>
  <p:notesMasterIdLst>
    <p:notesMasterId r:id="rId26"/>
  </p:notesMasterIdLst>
  <p:sldIdLst>
    <p:sldId id="277" r:id="rId6"/>
    <p:sldId id="256" r:id="rId7"/>
    <p:sldId id="258" r:id="rId8"/>
    <p:sldId id="259" r:id="rId9"/>
    <p:sldId id="27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1" r:id="rId21"/>
    <p:sldId id="272" r:id="rId22"/>
    <p:sldId id="273" r:id="rId23"/>
    <p:sldId id="274" r:id="rId24"/>
    <p:sldId id="278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4C8"/>
    <a:srgbClr val="FF0000"/>
    <a:srgbClr val="4393A8"/>
    <a:srgbClr val="B7D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56" autoAdjust="0"/>
    <p:restoredTop sz="94654"/>
  </p:normalViewPr>
  <p:slideViewPr>
    <p:cSldViewPr snapToGrid="0" snapToObjects="1">
      <p:cViewPr varScale="1">
        <p:scale>
          <a:sx n="145" d="100"/>
          <a:sy n="145" d="100"/>
        </p:scale>
        <p:origin x="312" y="176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940D7-8AF8-42C1-BEDF-2105819414AD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C3889-0BE0-4C9D-9773-3481825FA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9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80DE3-79C4-7D40-8486-05900775D59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5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C3889-0BE0-4C9D-9773-3481825FAF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74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C3889-0BE0-4C9D-9773-3481825FAF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14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C3889-0BE0-4C9D-9773-3481825FAF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6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C3889-0BE0-4C9D-9773-3481825FAF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69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C3889-0BE0-4C9D-9773-3481825FAF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0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9" y="577850"/>
            <a:ext cx="8086725" cy="25146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000" spc="-9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5" y="3148807"/>
            <a:ext cx="6921151" cy="1234440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F29DEEA-2036-384C-866C-72223758E262}" type="datetimeFigureOut">
              <a:rPr lang="en-US" smtClean="0"/>
              <a:pPr/>
              <a:t>11/14/15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C074B76-F5FD-B642-8CF3-75EF99B53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4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7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575564"/>
            <a:ext cx="8085582" cy="251688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3140456"/>
            <a:ext cx="6919722" cy="1234440"/>
          </a:xfrm>
        </p:spPr>
        <p:txBody>
          <a:bodyPr anchor="t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0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495044"/>
            <a:ext cx="3806190" cy="2825496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495044"/>
            <a:ext cx="3806190" cy="2825496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00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1524000"/>
            <a:ext cx="3806190" cy="5425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052113"/>
            <a:ext cx="3806190" cy="24003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1522476"/>
            <a:ext cx="3806190" cy="54178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500" b="0" cap="all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050542"/>
            <a:ext cx="3806190" cy="24003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08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18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87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406712"/>
            <a:ext cx="2537460" cy="144018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7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571500"/>
            <a:ext cx="4572000" cy="3429000"/>
          </a:xfrm>
        </p:spPr>
        <p:txBody>
          <a:bodyPr/>
          <a:lstStyle>
            <a:lvl1pPr>
              <a:defRPr sz="1650"/>
            </a:lvl1pPr>
            <a:lvl2pPr>
              <a:defRPr sz="1425"/>
            </a:lvl2pPr>
            <a:lvl3pPr>
              <a:defRPr sz="1275"/>
            </a:lvl3pPr>
            <a:lvl4pPr>
              <a:defRPr sz="1125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1883860"/>
            <a:ext cx="2548890" cy="234524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5">
                <a:solidFill>
                  <a:srgbClr val="40404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C074B76-F5FD-B642-8CF3-75EF99B53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4064002"/>
            <a:ext cx="8085582" cy="459962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3998214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rgbClr val="4D4D4D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4432301"/>
            <a:ext cx="6922008" cy="40005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5F29DEEA-2036-384C-866C-72223758E262}" type="datetimeFigureOut">
              <a:rPr lang="en-US" smtClean="0"/>
              <a:pPr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C074B76-F5FD-B642-8CF3-75EF99B533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3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16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4" y="521494"/>
            <a:ext cx="1971675" cy="360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535783"/>
            <a:ext cx="5800725" cy="40505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20" y="374650"/>
            <a:ext cx="8079581" cy="1243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495045"/>
            <a:ext cx="8065294" cy="2824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4809335"/>
            <a:ext cx="30861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5F29DEEA-2036-384C-866C-72223758E262}" type="datetimeFigureOut">
              <a:rPr lang="en-US" smtClean="0">
                <a:solidFill>
                  <a:prstClr val="black">
                    <a:alpha val="75000"/>
                  </a:prstClr>
                </a:solidFill>
              </a:rPr>
              <a:pPr/>
              <a:t>11/14/15</a:t>
            </a:fld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916023"/>
            <a:ext cx="37719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alpha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4372312"/>
            <a:ext cx="2194560" cy="104777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EC074B76-F5FD-B642-8CF3-75EF99B533AF}" type="slidenum">
              <a:rPr lang="en-US" smtClean="0">
                <a:solidFill>
                  <a:srgbClr val="50B4C8">
                    <a:alpha val="20000"/>
                  </a:srgbClr>
                </a:solidFill>
              </a:rPr>
              <a:pPr/>
              <a:t>‹#›</a:t>
            </a:fld>
            <a:endParaRPr lang="en-US">
              <a:solidFill>
                <a:srgbClr val="50B4C8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0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9" r:id="rId1"/>
    <p:sldLayoutId id="2147493470" r:id="rId2"/>
    <p:sldLayoutId id="2147493471" r:id="rId3"/>
    <p:sldLayoutId id="2147493472" r:id="rId4"/>
    <p:sldLayoutId id="2147493473" r:id="rId5"/>
    <p:sldLayoutId id="2147493474" r:id="rId6"/>
    <p:sldLayoutId id="2147493475" r:id="rId7"/>
    <p:sldLayoutId id="2147493476" r:id="rId8"/>
    <p:sldLayoutId id="2147493477" r:id="rId9"/>
    <p:sldLayoutId id="2147493478" r:id="rId10"/>
    <p:sldLayoutId id="21474934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05740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4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69" y="1653564"/>
            <a:ext cx="1901373" cy="1059543"/>
          </a:xfrm>
          <a:ln/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/>
            <a:endParaRPr lang="en-US" sz="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</a:t>
            </a:r>
            <a:r>
              <a:rPr lang="en-US" sz="3100" dirty="0" smtClean="0">
                <a:solidFill>
                  <a:srgbClr val="FF0000"/>
                </a:solidFill>
              </a:rPr>
              <a:t> </a:t>
            </a:r>
            <a:r>
              <a:rPr lang="en-US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</a:t>
            </a:r>
            <a:r>
              <a:rPr lang="en-US" sz="3100" dirty="0">
                <a:solidFill>
                  <a:srgbClr val="FF0000"/>
                </a:solidFill>
              </a:rPr>
              <a:t> </a:t>
            </a:r>
            <a:r>
              <a:rPr lang="en-US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Vulnerability</a:t>
            </a:r>
            <a:r>
              <a:rPr lang="en-US" sz="3100" dirty="0">
                <a:solidFill>
                  <a:srgbClr val="FF0000"/>
                </a:solidFill>
              </a:rPr>
              <a:t> </a:t>
            </a:r>
            <a:r>
              <a:rPr lang="en-US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</a:t>
            </a:r>
            <a:r>
              <a:rPr lang="en-US" sz="3100" dirty="0">
                <a:solidFill>
                  <a:srgbClr val="FF0000"/>
                </a:solidFill>
              </a:rPr>
              <a:t> </a:t>
            </a:r>
            <a:r>
              <a:rPr lang="en-US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  <a:r>
              <a:rPr lang="en-US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Enterprise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06082" y="425153"/>
            <a:ext cx="6390368" cy="4345214"/>
          </a:xfrm>
          <a:prstGeom prst="roundRect">
            <a:avLst/>
          </a:prstGeom>
          <a:solidFill>
            <a:srgbClr val="50B4C8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Integrating Mobile/BYOD into your Enterprise Security Testing Program</a:t>
            </a:r>
          </a:p>
        </p:txBody>
      </p:sp>
      <p:sp>
        <p:nvSpPr>
          <p:cNvPr id="8" name="TextBox 7"/>
          <p:cNvSpPr txBox="1"/>
          <p:nvPr/>
        </p:nvSpPr>
        <p:spPr>
          <a:xfrm rot="20916572">
            <a:off x="-8904" y="4468333"/>
            <a:ext cx="26996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duster" panose="03050602040202020205" pitchFamily="66" charset="0"/>
              </a:rPr>
              <a:t>Georgia Weidman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4169" y="271251"/>
            <a:ext cx="1901373" cy="1335314"/>
            <a:chOff x="425865" y="355872"/>
            <a:chExt cx="1901373" cy="1335314"/>
          </a:xfrm>
        </p:grpSpPr>
        <p:sp>
          <p:nvSpPr>
            <p:cNvPr id="11" name="Rounded Rectangle 10"/>
            <p:cNvSpPr/>
            <p:nvPr/>
          </p:nvSpPr>
          <p:spPr>
            <a:xfrm>
              <a:off x="425865" y="355872"/>
              <a:ext cx="1901373" cy="1335314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38100">
              <a:solidFill>
                <a:srgbClr val="FF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08" y="421311"/>
              <a:ext cx="1611086" cy="1219799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74169" y="2864309"/>
            <a:ext cx="1883037" cy="1340925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6" y="2969170"/>
            <a:ext cx="1960561" cy="11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458" y="457248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Client Side Attacks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21068" y="1385282"/>
            <a:ext cx="729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2900" y="1570583"/>
            <a:ext cx="725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59904" y="1939915"/>
            <a:ext cx="3940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Browser and Web Extensions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770427" y="2815088"/>
            <a:ext cx="220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Mobile Apps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41700" y="3648774"/>
            <a:ext cx="230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Mobile Protocols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73" y="1595888"/>
            <a:ext cx="1524000" cy="1219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0" y="2308803"/>
            <a:ext cx="1021649" cy="1532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475" y="3350198"/>
            <a:ext cx="1086057" cy="10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438938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Phishing Attacks</a:t>
            </a:r>
            <a:endParaRPr lang="en-US" sz="4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246" y="2352273"/>
            <a:ext cx="1942201" cy="194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69" y="1570583"/>
            <a:ext cx="2434691" cy="20796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519" y="3052491"/>
            <a:ext cx="1305727" cy="15095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014" y="1652055"/>
            <a:ext cx="1558232" cy="14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395406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Malicious Applications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02900" y="2950798"/>
            <a:ext cx="80823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Repackage apps with malicious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code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Appears normal to the user, malicious functionality in the </a:t>
            </a: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background</a:t>
            </a:r>
            <a:endParaRPr lang="en-US" sz="20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Sign apps with stolen developer keys (avoids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iOS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 restrictions), signing vulnerability (Android master key), or attacker created keys.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</a:rPr>
              <a:t>Stealthy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malware can be uploaded into official stores and company app stores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96" y="1699250"/>
            <a:ext cx="1007181" cy="10071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ight Arrow 10"/>
          <p:cNvSpPr/>
          <p:nvPr/>
        </p:nvSpPr>
        <p:spPr>
          <a:xfrm>
            <a:off x="3510147" y="1949657"/>
            <a:ext cx="1571391" cy="513632"/>
          </a:xfrm>
          <a:prstGeom prst="rightArrow">
            <a:avLst/>
          </a:prstGeom>
          <a:solidFill>
            <a:srgbClr val="50B4C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878" y="1167625"/>
            <a:ext cx="2291476" cy="14101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829" y="1699250"/>
            <a:ext cx="1007181" cy="10071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6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368291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Post Exploitation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02900" y="1323778"/>
            <a:ext cx="77922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mbria"/>
                <a:cs typeface="Cambria"/>
              </a:rPr>
              <a:t>Steal Data (emails, passwords, text messages, location information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>
              <a:solidFill>
                <a:schemeClr val="tx1">
                  <a:lumMod val="75000"/>
                </a:schemeClr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mbria"/>
                <a:cs typeface="Cambria"/>
              </a:rPr>
              <a:t>Control device (send messages, post on Twitter,  record video of user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ambria"/>
                <a:cs typeface="Cambria"/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>
              <a:solidFill>
                <a:schemeClr val="tx1">
                  <a:lumMod val="75000"/>
                </a:schemeClr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mbria"/>
                <a:cs typeface="Cambria"/>
              </a:rPr>
              <a:t>Privilege Escalation (break out of sandboxes, get access to additional information/control) </a:t>
            </a:r>
          </a:p>
          <a:p>
            <a:pPr marL="285750" indent="-285750">
              <a:buFont typeface="Arial"/>
              <a:buChar char="•"/>
            </a:pPr>
            <a:endParaRPr lang="en-US" sz="1000" b="1" dirty="0" smtClean="0">
              <a:solidFill>
                <a:schemeClr val="tx1">
                  <a:lumMod val="75000"/>
                </a:schemeClr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  <a:latin typeface="Cambria"/>
                <a:cs typeface="Cambria"/>
              </a:rPr>
              <a:t>Mobile Pivoting (attacking other devices on the network, bypassing perimeter controls)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Cambria"/>
              <a:cs typeface="Cambri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335548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Pivoting</a:t>
            </a:r>
            <a:endParaRPr lang="en-US" sz="4000" dirty="0"/>
          </a:p>
        </p:txBody>
      </p:sp>
      <p:pic>
        <p:nvPicPr>
          <p:cNvPr id="8" name="Picture 7" descr="http://simpleicon.com/wp-content/uploads/mobile-1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23" y="3780750"/>
            <a:ext cx="888770" cy="8887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2229014" y="4105138"/>
            <a:ext cx="1246335" cy="260270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simpleicon.com/wp-content/uploads/computer-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1" y="3801026"/>
            <a:ext cx="868494" cy="8684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 rot="13485975" flipV="1">
            <a:off x="3327846" y="3218479"/>
            <a:ext cx="748255" cy="232224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simpleicon.com/wp-content/uploads/antenna-3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41" y="2251326"/>
            <a:ext cx="762394" cy="7623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 rot="19267710">
            <a:off x="3450884" y="1999668"/>
            <a:ext cx="776134" cy="280558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4374043" y="1350691"/>
            <a:ext cx="1009484" cy="815730"/>
          </a:xfrm>
          <a:prstGeom prst="cloud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ight Arrow 15"/>
          <p:cNvSpPr/>
          <p:nvPr/>
        </p:nvSpPr>
        <p:spPr>
          <a:xfrm rot="21351313">
            <a:off x="5579669" y="1506422"/>
            <a:ext cx="1137543" cy="257264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50B4C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11" y="1266363"/>
            <a:ext cx="1106984" cy="7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200" y="406391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Pivoting</a:t>
            </a:r>
            <a:endParaRPr lang="en-US" sz="4000" dirty="0"/>
          </a:p>
        </p:txBody>
      </p:sp>
      <p:pic>
        <p:nvPicPr>
          <p:cNvPr id="10" name="Picture 2" descr="http://simpleicon.com/wp-content/uploads/antenna-3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10" y="3252569"/>
            <a:ext cx="762394" cy="7623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impleicon.com/wp-content/uploads/computer-2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89" y="3965242"/>
            <a:ext cx="868494" cy="8684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simpleicon.com/wp-content/uploads/mobile-1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21" y="3886767"/>
            <a:ext cx="888770" cy="8887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simpleicon.com/wp-content/uploads/mobile-1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21" y="1344857"/>
            <a:ext cx="888770" cy="8887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13"/>
          <p:cNvSpPr/>
          <p:nvPr/>
        </p:nvSpPr>
        <p:spPr>
          <a:xfrm>
            <a:off x="4832709" y="2087883"/>
            <a:ext cx="1009484" cy="815730"/>
          </a:xfrm>
          <a:prstGeom prst="cloud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44" y="1354793"/>
            <a:ext cx="1106984" cy="763819"/>
          </a:xfrm>
          <a:prstGeom prst="rect">
            <a:avLst/>
          </a:prstGeom>
        </p:spPr>
      </p:pic>
      <p:pic>
        <p:nvPicPr>
          <p:cNvPr id="16" name="Picture 4" descr="http://www3.aptics.co.zw/images/base-station-icon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60" y="2447042"/>
            <a:ext cx="956905" cy="11243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eft-Right Arrow 16"/>
          <p:cNvSpPr/>
          <p:nvPr/>
        </p:nvSpPr>
        <p:spPr>
          <a:xfrm rot="10800000">
            <a:off x="4452759" y="1437267"/>
            <a:ext cx="1960972" cy="327627"/>
          </a:xfrm>
          <a:prstGeom prst="leftRightArrow">
            <a:avLst/>
          </a:prstGeom>
          <a:solidFill>
            <a:srgbClr val="50B4C8"/>
          </a:solidFill>
          <a:ln w="6350">
            <a:solidFill>
              <a:srgbClr val="4393A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 rot="8233163">
            <a:off x="2218753" y="1958045"/>
            <a:ext cx="1169144" cy="301263"/>
          </a:xfrm>
          <a:prstGeom prst="leftRightArrow">
            <a:avLst/>
          </a:prstGeom>
          <a:solidFill>
            <a:srgbClr val="50B4C8"/>
          </a:solidFill>
          <a:ln w="6350">
            <a:solidFill>
              <a:srgbClr val="4393A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18"/>
          <p:cNvSpPr/>
          <p:nvPr/>
        </p:nvSpPr>
        <p:spPr>
          <a:xfrm rot="2698232">
            <a:off x="2278055" y="3742221"/>
            <a:ext cx="1169144" cy="335713"/>
          </a:xfrm>
          <a:prstGeom prst="leftRightArrow">
            <a:avLst/>
          </a:prstGeom>
          <a:solidFill>
            <a:srgbClr val="50B4C8"/>
          </a:solidFill>
          <a:ln w="6350">
            <a:solidFill>
              <a:srgbClr val="4393A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 rot="10800000">
            <a:off x="4452759" y="4226343"/>
            <a:ext cx="1960972" cy="346292"/>
          </a:xfrm>
          <a:prstGeom prst="leftRightArrow">
            <a:avLst/>
          </a:prstGeom>
          <a:solidFill>
            <a:srgbClr val="50B4C8"/>
          </a:solidFill>
          <a:ln w="6350">
            <a:solidFill>
              <a:srgbClr val="4393A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769601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Security Controls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02900" y="1811883"/>
            <a:ext cx="80288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Enterprise Mobility </a:t>
            </a:r>
            <a:r>
              <a:rPr lang="en-US" sz="2400" dirty="0" smtClean="0"/>
              <a:t>Management/Mobile </a:t>
            </a:r>
            <a:r>
              <a:rPr lang="en-US" sz="2400" dirty="0"/>
              <a:t>Device Management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2400" dirty="0"/>
              <a:t>Mobile Antivirus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2400" dirty="0"/>
              <a:t>Data Containers</a:t>
            </a:r>
          </a:p>
          <a:p>
            <a:pPr>
              <a:defRPr/>
            </a:pPr>
            <a:endParaRPr lang="en-US" sz="1000" dirty="0"/>
          </a:p>
          <a:p>
            <a:r>
              <a:rPr lang="en-US" sz="2400" dirty="0" smtClean="0"/>
              <a:t>Hardened Platforms</a:t>
            </a:r>
          </a:p>
          <a:p>
            <a:endParaRPr lang="en-US" sz="1000" dirty="0"/>
          </a:p>
          <a:p>
            <a:r>
              <a:rPr lang="en-US" sz="2400" dirty="0" smtClean="0"/>
              <a:t>Data Loss Prevention at Perimeter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26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769601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Security Testing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17053" y="1875383"/>
            <a:ext cx="73639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Getting sensitive data out of a sandbox/container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2400" dirty="0"/>
              <a:t>Known malware running on device undetected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2400" dirty="0"/>
              <a:t>Root/jailbreak undetected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2400" dirty="0"/>
              <a:t>Downloading and running applications outside of policy </a:t>
            </a:r>
          </a:p>
          <a:p>
            <a:pPr>
              <a:defRPr/>
            </a:pPr>
            <a:endParaRPr lang="en-US" sz="1000" dirty="0" smtClean="0"/>
          </a:p>
          <a:p>
            <a:pPr>
              <a:defRPr/>
            </a:pPr>
            <a:r>
              <a:rPr lang="en-US" sz="2400" dirty="0" smtClean="0"/>
              <a:t>Bypass perimeter controls with mobile pivoting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73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505" y="1570583"/>
            <a:ext cx="7363951" cy="1200329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smtClean="0"/>
              <a:t>DEMOS!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620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5198" y="292091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Questions to Ask Operations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85199" y="1133575"/>
            <a:ext cx="77922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Is my Mobile Device Management (MDM) solution set up correctly and providing value? Does it actually do what it says on the box it will do?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Are my users responding correctly to mobile based phishing attacks? Do my users install apps from 3</a:t>
            </a:r>
            <a:r>
              <a:rPr lang="en-US" sz="2000" baseline="30000" dirty="0"/>
              <a:t>rd</a:t>
            </a:r>
            <a:r>
              <a:rPr lang="en-US" sz="2000" dirty="0"/>
              <a:t> party app stores? </a:t>
            </a:r>
            <a:endParaRPr lang="en-US" sz="2000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smtClean="0"/>
              <a:t>Is </a:t>
            </a:r>
            <a:r>
              <a:rPr lang="en-US" sz="2000" dirty="0"/>
              <a:t>my mobile anti-virus solution warning users before they install something potentially malicious? Does it at least match known threat samples</a:t>
            </a:r>
            <a:r>
              <a:rPr lang="en-US" sz="2000" dirty="0" smtClean="0"/>
              <a:t>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smtClean="0"/>
              <a:t>What </a:t>
            </a:r>
            <a:r>
              <a:rPr lang="en-US" sz="2000" dirty="0"/>
              <a:t>would a compromised mobile device be able to access over the network? What sort of sensitive data is stored or transmitted through mobile devices</a:t>
            </a:r>
            <a:r>
              <a:rPr lang="en-US" sz="2000" dirty="0" smtClean="0"/>
              <a:t>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smtClean="0"/>
              <a:t>Would </a:t>
            </a:r>
            <a:r>
              <a:rPr lang="en-US" sz="2000" dirty="0"/>
              <a:t>a compromised mobile device in my network be able to compromise and </a:t>
            </a:r>
            <a:r>
              <a:rPr lang="en-US" sz="2000" dirty="0" err="1"/>
              <a:t>exfiltrate</a:t>
            </a:r>
            <a:r>
              <a:rPr lang="en-US" sz="2000" dirty="0"/>
              <a:t> data?</a:t>
            </a:r>
          </a:p>
        </p:txBody>
      </p:sp>
    </p:spTree>
    <p:extLst>
      <p:ext uri="{BB962C8B-B14F-4D97-AF65-F5344CB8AC3E}">
        <p14:creationId xmlns:p14="http://schemas.microsoft.com/office/powerpoint/2010/main" val="310557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5654.prd.s.020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702900" y="1570582"/>
            <a:ext cx="7792258" cy="3028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900" y="325111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Is this a mobile device?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4331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B4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769601"/>
            <a:ext cx="779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Contact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13505" y="1311375"/>
            <a:ext cx="7363951" cy="3170099"/>
          </a:xfrm>
          <a:prstGeom prst="rect">
            <a:avLst/>
          </a:prstGeom>
          <a:noFill/>
          <a:effectLst>
            <a:glow rad="292100">
              <a:srgbClr val="FF0000"/>
            </a:glow>
          </a:effectLst>
          <a:scene3d>
            <a:camera prst="orthographicFront"/>
            <a:lightRig rig="threePt" dir="t"/>
          </a:scene3d>
          <a:sp3d extrusionH="76200">
            <a:bevelT/>
            <a:extrusionClr>
              <a:srgbClr val="FF0000"/>
            </a:extrusionClr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 smtClean="0"/>
              <a:t>Georgia Weidman</a:t>
            </a:r>
          </a:p>
          <a:p>
            <a:pPr algn="ctr">
              <a:defRPr/>
            </a:pPr>
            <a:r>
              <a:rPr lang="en-US" sz="4000" dirty="0" smtClean="0"/>
              <a:t>Bulb Security LLC/</a:t>
            </a:r>
            <a:r>
              <a:rPr lang="en-US" sz="4000" dirty="0" err="1" smtClean="0"/>
              <a:t>Shevirah</a:t>
            </a:r>
            <a:r>
              <a:rPr lang="en-US" sz="4000" dirty="0" smtClean="0"/>
              <a:t> Inc.</a:t>
            </a:r>
          </a:p>
          <a:p>
            <a:pPr algn="ctr">
              <a:defRPr/>
            </a:pPr>
            <a:r>
              <a:rPr lang="en-US" sz="4000" dirty="0" smtClean="0"/>
              <a:t>georgia@bulbsecurity.com</a:t>
            </a:r>
          </a:p>
          <a:p>
            <a:pPr algn="ctr">
              <a:defRPr/>
            </a:pPr>
            <a:r>
              <a:rPr lang="en-US" sz="4000" dirty="0" smtClean="0"/>
              <a:t>www.bulbsecurity.com</a:t>
            </a:r>
          </a:p>
          <a:p>
            <a:pPr algn="ctr">
              <a:defRPr/>
            </a:pPr>
            <a:r>
              <a:rPr lang="en-US" sz="4000" dirty="0" smtClean="0"/>
              <a:t>@</a:t>
            </a:r>
            <a:r>
              <a:rPr lang="en-US" sz="4000" dirty="0" err="1" smtClean="0"/>
              <a:t>georgiaweidman</a:t>
            </a:r>
            <a:endParaRPr lang="en-US" sz="4000" dirty="0"/>
          </a:p>
        </p:txBody>
      </p:sp>
      <p:sp>
        <p:nvSpPr>
          <p:cNvPr id="13" name="Rounded Rectangle 12"/>
          <p:cNvSpPr/>
          <p:nvPr/>
        </p:nvSpPr>
        <p:spPr>
          <a:xfrm>
            <a:off x="6889156" y="355872"/>
            <a:ext cx="1883037" cy="1340925"/>
          </a:xfrm>
          <a:prstGeom prst="round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393" y="446102"/>
            <a:ext cx="1960561" cy="11604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5865" y="355872"/>
            <a:ext cx="1901373" cy="1335314"/>
            <a:chOff x="425865" y="355872"/>
            <a:chExt cx="1901373" cy="1335314"/>
          </a:xfrm>
        </p:grpSpPr>
        <p:sp>
          <p:nvSpPr>
            <p:cNvPr id="3" name="Rounded Rectangle 2"/>
            <p:cNvSpPr/>
            <p:nvPr/>
          </p:nvSpPr>
          <p:spPr>
            <a:xfrm>
              <a:off x="425865" y="355872"/>
              <a:ext cx="1901373" cy="1335314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38100">
              <a:solidFill>
                <a:srgbClr val="FF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08" y="421311"/>
              <a:ext cx="1611086" cy="121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9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568433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Toilet Mobile Vulnerability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02900" y="1505003"/>
            <a:ext cx="81208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Trustwave</a:t>
            </a:r>
            <a:r>
              <a:rPr lang="en-US" sz="2400" dirty="0" smtClean="0"/>
              <a:t> </a:t>
            </a:r>
            <a:r>
              <a:rPr lang="en-US" sz="2400" dirty="0" err="1" smtClean="0"/>
              <a:t>SpiderLabs</a:t>
            </a:r>
            <a:r>
              <a:rPr lang="en-US" sz="2400" dirty="0" smtClean="0"/>
              <a:t> Security Advisory TWSL2013-020:</a:t>
            </a:r>
          </a:p>
          <a:p>
            <a:r>
              <a:rPr lang="en-US" sz="2400" dirty="0" smtClean="0"/>
              <a:t>Hard</a:t>
            </a:r>
            <a:r>
              <a:rPr lang="en-US" sz="2400" dirty="0"/>
              <a:t>-Coded Bluetooth PIN Vulnerability in LIXIL </a:t>
            </a:r>
            <a:r>
              <a:rPr lang="en-US" sz="2400" dirty="0" err="1"/>
              <a:t>Satis</a:t>
            </a:r>
            <a:r>
              <a:rPr lang="en-US" sz="2400" dirty="0"/>
              <a:t> </a:t>
            </a:r>
            <a:r>
              <a:rPr lang="en-US" sz="2400" dirty="0" smtClean="0"/>
              <a:t>Toilet</a:t>
            </a:r>
          </a:p>
          <a:p>
            <a:endParaRPr lang="en-US" dirty="0"/>
          </a:p>
          <a:p>
            <a:r>
              <a:rPr lang="en-US" sz="2400" dirty="0" smtClean="0"/>
              <a:t>Controlled via an Android app with a hardcoded pin “0000”</a:t>
            </a:r>
          </a:p>
          <a:p>
            <a:endParaRPr lang="en-US" dirty="0"/>
          </a:p>
          <a:p>
            <a:r>
              <a:rPr lang="en-US" sz="2400" dirty="0" smtClean="0"/>
              <a:t>“Attackers </a:t>
            </a:r>
            <a:r>
              <a:rPr lang="en-US" sz="2400" dirty="0"/>
              <a:t>could cause the unit to unexpectedly open/close the lid, </a:t>
            </a:r>
            <a:r>
              <a:rPr lang="en-US" sz="2400" dirty="0" smtClean="0"/>
              <a:t>activate bidet </a:t>
            </a:r>
            <a:r>
              <a:rPr lang="en-US" sz="2400" dirty="0"/>
              <a:t>or air-dry functions, causing discomfort or distress to user</a:t>
            </a:r>
            <a:r>
              <a:rPr lang="en-US" sz="2400" dirty="0" smtClean="0"/>
              <a:t>.”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152" y="610575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Is this a mobile device?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15438" y="1963885"/>
            <a:ext cx="5594175" cy="20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152" y="610575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Car Hacked through Mobile Modem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277" y="1633171"/>
            <a:ext cx="4106008" cy="30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5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343399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Is this a mobile device?</a:t>
            </a:r>
            <a:endParaRPr lang="en-US" sz="4000" dirty="0"/>
          </a:p>
        </p:txBody>
      </p:sp>
      <p:pic>
        <p:nvPicPr>
          <p:cNvPr id="8" name="Content Placeholder 3" descr="6450478293_be98fc3d05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>
          <a:xfrm>
            <a:off x="1842751" y="1553877"/>
            <a:ext cx="5174811" cy="28459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3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927" y="211136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Risks</a:t>
            </a:r>
            <a:endParaRPr lang="en-US" sz="4000" dirty="0"/>
          </a:p>
        </p:txBody>
      </p:sp>
      <p:pic>
        <p:nvPicPr>
          <p:cNvPr id="8" name="Picture 4" descr="http://www3.aptics.co.zw/images/base-station-icon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41" y="1226627"/>
            <a:ext cx="1270160" cy="14924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 rot="13719349">
            <a:off x="2672985" y="2523927"/>
            <a:ext cx="1128307" cy="395784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rgbClr val="FF0000"/>
                </a:solidFill>
              </a:ln>
            </a:endParaRPr>
          </a:p>
        </p:txBody>
      </p:sp>
      <p:pic>
        <p:nvPicPr>
          <p:cNvPr id="11" name="Picture 6" descr="http://simpleicon.com/wp-content/uploads/mobile-1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77" y="2775652"/>
            <a:ext cx="1441359" cy="144135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 rot="19068378">
            <a:off x="5278264" y="2577759"/>
            <a:ext cx="1128307" cy="395784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simpleicon.com/wp-content/uploads/antenna-3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99" y="1365643"/>
            <a:ext cx="1214406" cy="12144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70" y="432449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Risks</a:t>
            </a:r>
            <a:endParaRPr lang="en-US" sz="4000" dirty="0"/>
          </a:p>
        </p:txBody>
      </p:sp>
      <p:pic>
        <p:nvPicPr>
          <p:cNvPr id="8" name="Picture 7" descr="http://simpleicon.com/wp-content/uploads/mobile-1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67" y="3380705"/>
            <a:ext cx="1082290" cy="10822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4112775" y="3723958"/>
            <a:ext cx="1128307" cy="395784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simpleicon.com/wp-content/uploads/computer-2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93" y="3455471"/>
            <a:ext cx="1086901" cy="10869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 rot="13485975">
            <a:off x="5387131" y="2521682"/>
            <a:ext cx="951265" cy="395784"/>
          </a:xfrm>
          <a:prstGeom prst="rightArrow">
            <a:avLst>
              <a:gd name="adj1" fmla="val 61348"/>
              <a:gd name="adj2" fmla="val 50000"/>
            </a:avLst>
          </a:prstGeom>
          <a:solidFill>
            <a:srgbClr val="50B4C8"/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simpleicon.com/wp-content/uploads/antenna-3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50" y="1703876"/>
            <a:ext cx="1015698" cy="10156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5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00" y="303472"/>
            <a:ext cx="7792258" cy="707886"/>
          </a:xfrm>
          <a:prstGeom prst="rect">
            <a:avLst/>
          </a:prstGeom>
          <a:solidFill>
            <a:srgbClr val="50B4C8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Mobile Remote Attacks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386661" y="1436934"/>
            <a:ext cx="333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Malicious Carrier Update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69" y="1319310"/>
            <a:ext cx="793191" cy="20426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086" y="1868519"/>
            <a:ext cx="2009072" cy="13087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683239" y="2340631"/>
            <a:ext cx="3831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Remote Code Execution Bugs</a:t>
            </a:r>
            <a:endParaRPr lang="en-US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239" y="3361952"/>
            <a:ext cx="1263473" cy="12634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950711" y="3623822"/>
            <a:ext cx="406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Vulnerable Listening Services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92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http://schemas.microsoft.com/sharepoint/v3/field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2056</TotalTime>
  <Words>435</Words>
  <Application>Microsoft Macintosh PowerPoint</Application>
  <PresentationFormat>On-screen Show (16:9)</PresentationFormat>
  <Paragraphs>81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Chalkduster</vt:lpstr>
      <vt:lpstr>Wingdings</vt:lpstr>
      <vt:lpstr>Office Theme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Microsoft Office User</cp:lastModifiedBy>
  <cp:revision>97</cp:revision>
  <dcterms:created xsi:type="dcterms:W3CDTF">2010-04-12T23:12:02Z</dcterms:created>
  <dcterms:modified xsi:type="dcterms:W3CDTF">2015-11-14T22:45:33Z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