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76" r:id="rId3"/>
    <p:sldId id="282" r:id="rId4"/>
    <p:sldId id="283" r:id="rId5"/>
    <p:sldId id="285" r:id="rId6"/>
    <p:sldId id="293" r:id="rId7"/>
    <p:sldId id="286" r:id="rId8"/>
    <p:sldId id="287" r:id="rId9"/>
    <p:sldId id="288" r:id="rId10"/>
    <p:sldId id="289" r:id="rId11"/>
    <p:sldId id="290" r:id="rId12"/>
    <p:sldId id="291" r:id="rId13"/>
    <p:sldId id="294" r:id="rId14"/>
    <p:sldId id="295" r:id="rId15"/>
    <p:sldId id="296" r:id="rId16"/>
    <p:sldId id="298" r:id="rId17"/>
    <p:sldId id="297" r:id="rId18"/>
    <p:sldId id="299" r:id="rId19"/>
    <p:sldId id="300" r:id="rId20"/>
    <p:sldId id="301" r:id="rId21"/>
    <p:sldId id="302" r:id="rId22"/>
    <p:sldId id="303" r:id="rId23"/>
    <p:sldId id="317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36" r:id="rId36"/>
    <p:sldId id="318" r:id="rId37"/>
    <p:sldId id="320" r:id="rId38"/>
    <p:sldId id="322" r:id="rId39"/>
    <p:sldId id="330" r:id="rId40"/>
    <p:sldId id="341" r:id="rId41"/>
    <p:sldId id="342" r:id="rId42"/>
    <p:sldId id="343" r:id="rId43"/>
    <p:sldId id="321" r:id="rId44"/>
    <p:sldId id="323" r:id="rId45"/>
    <p:sldId id="324" r:id="rId46"/>
    <p:sldId id="339" r:id="rId47"/>
    <p:sldId id="340" r:id="rId48"/>
    <p:sldId id="326" r:id="rId49"/>
    <p:sldId id="327" r:id="rId50"/>
    <p:sldId id="328" r:id="rId51"/>
    <p:sldId id="329" r:id="rId52"/>
    <p:sldId id="331" r:id="rId53"/>
    <p:sldId id="332" r:id="rId54"/>
    <p:sldId id="333" r:id="rId55"/>
    <p:sldId id="338" r:id="rId56"/>
    <p:sldId id="337" r:id="rId57"/>
    <p:sldId id="334" r:id="rId58"/>
    <p:sldId id="335" r:id="rId59"/>
    <p:sldId id="270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D1"/>
    <a:srgbClr val="DCDCDC"/>
    <a:srgbClr val="DBDBDB"/>
    <a:srgbClr val="E8E8E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3445" autoAdjust="0"/>
  </p:normalViewPr>
  <p:slideViewPr>
    <p:cSldViewPr>
      <p:cViewPr>
        <p:scale>
          <a:sx n="78" d="100"/>
          <a:sy n="78" d="100"/>
        </p:scale>
        <p:origin x="-9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40CA2-3574-49F3-AD77-2D16098B7DA3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CB5E3-AD53-46C9-BB1F-67B573066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5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4321B-856F-4752-AE05-564161E04512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1CC11-E919-405F-B70A-4E9340F8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1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BDB4C-88CA-47C5-B864-6DCBCA21442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77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21288"/>
            <a:ext cx="9143999" cy="86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124744"/>
            <a:ext cx="8229600" cy="4968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64288" y="6452230"/>
            <a:ext cx="1800200" cy="22715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 Rounded MT Bold" pitchFamily="34" charset="0"/>
              </a:defRPr>
            </a:lvl1pPr>
          </a:lstStyle>
          <a:p>
            <a:r>
              <a:rPr lang="en-US" smtClean="0"/>
              <a:t>DTS SOLUTION CONFIDENTIAL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9104"/>
            <a:ext cx="8280920" cy="72008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4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80727"/>
            <a:ext cx="4392488" cy="345123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DTS SOLUTION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3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92100"/>
            <a:ext cx="8220075" cy="639763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97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03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19E6-3227-4FC2-BFE8-979F524083B8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76C0D14-1074-4E5F-BADE-B5B563EF4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21288"/>
            <a:ext cx="9143999" cy="86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64288" y="6452230"/>
            <a:ext cx="1800200" cy="227158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Arial Rounded MT Bold" pitchFamily="34" charset="0"/>
              </a:defRPr>
            </a:lvl1pPr>
          </a:lstStyle>
          <a:p>
            <a:r>
              <a:rPr lang="en-US" smtClean="0"/>
              <a:t>DTS SOLUTION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97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shah@dts-solution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0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shah@dts-solution.com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3359314"/>
            <a:ext cx="8568952" cy="72008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u="sng" dirty="0" smtClean="0"/>
              <a:t>Building a </a:t>
            </a:r>
            <a:r>
              <a:rPr lang="en-US" sz="3000" u="sng" dirty="0" smtClean="0"/>
              <a:t>Cyber Security </a:t>
            </a:r>
            <a:r>
              <a:rPr lang="en-US" sz="3000" u="sng" dirty="0" smtClean="0"/>
              <a:t>Operations </a:t>
            </a:r>
            <a:r>
              <a:rPr lang="en-US" sz="3000" u="sng" dirty="0" smtClean="0"/>
              <a:t>Center (CSOC)</a:t>
            </a:r>
            <a:endParaRPr lang="en-US" sz="3000" u="sng" dirty="0" smtClean="0"/>
          </a:p>
          <a:p>
            <a:pPr algn="ctr"/>
            <a:r>
              <a:rPr lang="en-US" sz="3000" u="sng" dirty="0" smtClean="0"/>
              <a:t> </a:t>
            </a:r>
            <a:endParaRPr lang="en-US" sz="30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4007386"/>
            <a:ext cx="6892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/>
              <a:t>Shah H Sheikh – </a:t>
            </a:r>
            <a:r>
              <a:rPr lang="en-US" b="1" i="1" dirty="0" smtClean="0"/>
              <a:t>Co-Founder &amp; </a:t>
            </a:r>
            <a:r>
              <a:rPr lang="en-US" b="1" i="1" dirty="0" smtClean="0"/>
              <a:t>Sr</a:t>
            </a:r>
            <a:r>
              <a:rPr lang="en-US" b="1" i="1" dirty="0" smtClean="0"/>
              <a:t>. Security Solutions </a:t>
            </a:r>
            <a:r>
              <a:rPr lang="en-US" b="1" i="1" dirty="0" smtClean="0"/>
              <a:t>Consultant</a:t>
            </a:r>
          </a:p>
          <a:p>
            <a:pPr algn="r"/>
            <a:r>
              <a:rPr lang="en-US" sz="1400" dirty="0" smtClean="0"/>
              <a:t>MEng </a:t>
            </a:r>
            <a:r>
              <a:rPr lang="en-US" sz="1400" dirty="0" smtClean="0"/>
              <a:t>CISSP CISA CISM CRISC </a:t>
            </a:r>
            <a:r>
              <a:rPr lang="en-US" sz="1400" dirty="0" smtClean="0"/>
              <a:t>CCSK CCSA</a:t>
            </a:r>
          </a:p>
          <a:p>
            <a:pPr algn="r"/>
            <a:r>
              <a:rPr lang="en-US" sz="1600" u="sng" dirty="0"/>
              <a:t>DTS Solution - </a:t>
            </a:r>
            <a:r>
              <a:rPr lang="en-US" sz="1600" u="sng" dirty="0" smtClean="0"/>
              <a:t>UAE</a:t>
            </a:r>
            <a:endParaRPr lang="en-US" sz="1600" u="sng" dirty="0" smtClean="0"/>
          </a:p>
          <a:p>
            <a:pPr algn="r"/>
            <a:r>
              <a:rPr lang="en-US" sz="1600" dirty="0" smtClean="0">
                <a:hlinkClick r:id="rId2"/>
              </a:rPr>
              <a:t>shah@dts-solution.com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7" name="image05.png" descr="logo defcamp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91158" y="1412776"/>
            <a:ext cx="2856706" cy="1476613"/>
          </a:xfrm>
          <a:prstGeom prst="rect">
            <a:avLst/>
          </a:prstGeom>
          <a:ln/>
        </p:spPr>
      </p:pic>
      <p:pic>
        <p:nvPicPr>
          <p:cNvPr id="8" name="image03.png" descr="logo ccsir-mare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300192" y="1590761"/>
            <a:ext cx="2145543" cy="12621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9704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Objectives for  </a:t>
            </a:r>
            <a:r>
              <a:rPr lang="en-US" dirty="0" smtClean="0"/>
              <a:t>CSOC </a:t>
            </a:r>
            <a:r>
              <a:rPr lang="en-US" dirty="0" smtClean="0"/>
              <a:t>… (3)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7504" y="1054472"/>
            <a:ext cx="8928992" cy="4822800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640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Ability to automate the requirement to meet compliance – vulnerability assessment and risk management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Ensure change control function is integrated into the SOC process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Identification for all security attack vectors and classification of incidents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Define disaster recovery plans for ICE (in-case of emergency).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Build a comprehensive reporting dashboard that is aligned to security metrics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Build a local in-house SIRT (security incident response team) that collaborates with </a:t>
            </a:r>
            <a:r>
              <a:rPr lang="en-US" sz="2400" dirty="0" smtClean="0"/>
              <a:t>National CERT</a:t>
            </a:r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05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Objectives for  </a:t>
            </a:r>
            <a:r>
              <a:rPr lang="en-US" dirty="0" smtClean="0"/>
              <a:t>CSOC </a:t>
            </a:r>
            <a:r>
              <a:rPr lang="en-US" dirty="0" smtClean="0"/>
              <a:t>… (4)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7504" y="1054472"/>
            <a:ext cx="8928992" cy="4822800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1700808"/>
            <a:ext cx="83529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To build SOC processes that are aligned to existing </a:t>
            </a:r>
            <a:r>
              <a:rPr lang="en-US" sz="2400" dirty="0" smtClean="0"/>
              <a:t> ISO27001 </a:t>
            </a:r>
            <a:r>
              <a:rPr lang="en-US" sz="2400" dirty="0"/>
              <a:t>security policies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Build a physical and virtual team of SOC personnel for 24 x 7 monitoring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Build forensics capabilities to be able to reconstruct series of events during an incident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Proactive monitoring of network and security infrastructure devices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05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</a:t>
            </a:r>
            <a:r>
              <a:rPr lang="en-US" dirty="0" smtClean="0"/>
              <a:t>CSOC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7504" y="1054472"/>
            <a:ext cx="8928992" cy="4822800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3529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To build the SOC with simple acceptance and execution model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Maximize the use of technology.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To build security intelligence and visibility that was previously unknown; build effective coordination and response unit and to introduce automation of security process.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Develop SOC processes that are inline to industry best practices and accepted standards – ISO27001:2013, </a:t>
            </a:r>
            <a:r>
              <a:rPr lang="en-US" sz="2200" dirty="0" smtClean="0"/>
              <a:t>PCI-DSS3.0, IEC-62443, NIST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141245"/>
              </p:ext>
            </p:extLst>
          </p:nvPr>
        </p:nvGraphicFramePr>
        <p:xfrm>
          <a:off x="366426" y="3861048"/>
          <a:ext cx="8310030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Visio" r:id="rId3" imgW="6939999" imgH="1439694" progId="Visio.Drawing.11">
                  <p:embed/>
                </p:oleObj>
              </mc:Choice>
              <mc:Fallback>
                <p:oleObj name="Visio" r:id="rId3" imgW="6939999" imgH="1439694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426" y="3861048"/>
                        <a:ext cx="8310030" cy="1728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35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Success Factors in a </a:t>
            </a:r>
            <a:r>
              <a:rPr lang="en-US" dirty="0" smtClean="0"/>
              <a:t>CSOC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7504" y="1054472"/>
            <a:ext cx="8928992" cy="4894808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43012"/>
            <a:ext cx="7848872" cy="391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31840" y="5220489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i="1" dirty="0" smtClean="0"/>
              <a:t>The Goal – Keep Things Simple </a:t>
            </a:r>
            <a:r>
              <a:rPr lang="en-US" sz="3200" dirty="0" smtClean="0">
                <a:sym typeface="Wingdings" pitchFamily="2" charset="2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1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CSOC </a:t>
            </a:r>
            <a:r>
              <a:rPr lang="en-US" dirty="0" smtClean="0"/>
              <a:t>– Core Components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7504" y="1054472"/>
            <a:ext cx="8928992" cy="4894808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1188041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i="1" dirty="0" smtClean="0"/>
              <a:t>Core Components for a </a:t>
            </a:r>
            <a:r>
              <a:rPr lang="en-US" sz="3200" b="1" i="1" dirty="0" smtClean="0"/>
              <a:t>CSOC </a:t>
            </a:r>
            <a:r>
              <a:rPr lang="en-US" sz="3200" b="1" i="1" dirty="0" smtClean="0"/>
              <a:t>2.0</a:t>
            </a:r>
            <a:endParaRPr lang="en-US" sz="3200" b="1" i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8170"/>
            <a:ext cx="8208912" cy="1871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1520" y="1769909"/>
            <a:ext cx="86409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OSS – Operational Support System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SIEM – Security Information and Event Management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Proactive Monitoring  - Network and Security and Server Infrastructure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Alert and Notification – Security Incident Reporting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Events Correlation and Heuristics / </a:t>
            </a:r>
            <a:r>
              <a:rPr lang="en-US" sz="2200" dirty="0" err="1" smtClean="0"/>
              <a:t>Behavioural</a:t>
            </a:r>
            <a:r>
              <a:rPr lang="en-US" sz="2200" dirty="0" smtClean="0"/>
              <a:t> / Anomaly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7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CSOC </a:t>
            </a:r>
            <a:r>
              <a:rPr lang="en-US" dirty="0"/>
              <a:t>– Core Components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1054472"/>
            <a:ext cx="8928992" cy="4894808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1188041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i="1" dirty="0" smtClean="0"/>
              <a:t>Core Components for a SOC 2.0</a:t>
            </a:r>
            <a:endParaRPr lang="en-US" sz="3200" b="1" i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520" y="1769909"/>
            <a:ext cx="86409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Information and Network Security </a:t>
            </a:r>
            <a:r>
              <a:rPr lang="en-US" sz="2200" i="1" dirty="0" smtClean="0"/>
              <a:t>$$ Automation $$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To natively build-in compliance and audit functions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To manage change control process through integrated ITILv3 CM and SD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Configuration Management of Infrastructure Components</a:t>
            </a:r>
          </a:p>
          <a:p>
            <a:pPr lvl="0"/>
            <a:endParaRPr lang="en-US" sz="2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6" y="3717032"/>
            <a:ext cx="8292891" cy="1890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9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CSOC </a:t>
            </a:r>
            <a:r>
              <a:rPr lang="en-US" dirty="0"/>
              <a:t>– Core Components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1054472"/>
            <a:ext cx="8928992" cy="4894808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1188041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i="1" dirty="0" smtClean="0"/>
              <a:t>Core Components for a </a:t>
            </a:r>
            <a:r>
              <a:rPr lang="en-US" sz="3200" b="1" i="1" dirty="0" smtClean="0"/>
              <a:t>CSOC </a:t>
            </a:r>
            <a:r>
              <a:rPr lang="en-US" sz="3200" b="1" i="1" dirty="0" smtClean="0"/>
              <a:t>2.0</a:t>
            </a:r>
            <a:endParaRPr lang="en-US" sz="3200" b="1" i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520" y="1769909"/>
            <a:ext cx="8640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Alignment of Risk Management with  Business Needs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Qualified Risk Ranking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Risks are ranked based on business </a:t>
            </a:r>
            <a:r>
              <a:rPr lang="en-US" sz="2200" dirty="0" smtClean="0"/>
              <a:t>impact analysis </a:t>
            </a:r>
            <a:r>
              <a:rPr lang="en-US" sz="2200" dirty="0" smtClean="0"/>
              <a:t>(BIA)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Risk framework is built into the SIEM solution;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dirty="0" smtClean="0"/>
              <a:t>incident = risk severity = appropriate remediation and isolation action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SOC is integrated with Vulnerability and Patch Management 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2" y="3861047"/>
            <a:ext cx="8213911" cy="1872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03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CSOC </a:t>
            </a:r>
            <a:r>
              <a:rPr lang="en-US" dirty="0"/>
              <a:t>– Core Components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1054472"/>
            <a:ext cx="8928992" cy="4966816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1188041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i="1" dirty="0" smtClean="0"/>
              <a:t>Core Components for a </a:t>
            </a:r>
            <a:r>
              <a:rPr lang="en-US" sz="3200" b="1" i="1" dirty="0" smtClean="0"/>
              <a:t>CSOC </a:t>
            </a:r>
            <a:r>
              <a:rPr lang="en-US" sz="3200" b="1" i="1" dirty="0" smtClean="0"/>
              <a:t>2.0</a:t>
            </a:r>
            <a:endParaRPr lang="en-US" sz="3200" b="1" i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520" y="1657251"/>
            <a:ext cx="86409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200" dirty="0" smtClean="0"/>
              <a:t>IRH – Incident Response Handling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How effective the SOC is measured by how incidents are managed, handled, administered, remediated and isolated.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Continuous cyclic feedback mechanism drives IRH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Critical functions include Network Forensics and Surveillance Tech..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Reconstruct the incident …. Evidence gathering … Effective Investigation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Escalation Management – know who to communicate during an incident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000" b="1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4221088"/>
            <a:ext cx="7524836" cy="1715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5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21288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CSOC </a:t>
            </a:r>
            <a:r>
              <a:rPr lang="en-US" dirty="0"/>
              <a:t>– Core Components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1054472"/>
            <a:ext cx="8928992" cy="49668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96156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i="1" dirty="0" smtClean="0"/>
              <a:t>Proposed Architecture for </a:t>
            </a:r>
            <a:r>
              <a:rPr lang="en-US" sz="2800" i="1" dirty="0" smtClean="0"/>
              <a:t>the CSOC</a:t>
            </a:r>
            <a:endParaRPr lang="en-US" sz="2800" i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126867"/>
              </p:ext>
            </p:extLst>
          </p:nvPr>
        </p:nvGraphicFramePr>
        <p:xfrm>
          <a:off x="1043608" y="1532160"/>
          <a:ext cx="7236716" cy="51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Visio" r:id="rId3" imgW="6931907" imgH="4924898" progId="Visio.Drawing.11">
                  <p:embed/>
                </p:oleObj>
              </mc:Choice>
              <mc:Fallback>
                <p:oleObj name="Visio" r:id="rId3" imgW="6931907" imgH="4924898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532160"/>
                        <a:ext cx="7236716" cy="513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68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CSOC </a:t>
            </a:r>
            <a:r>
              <a:rPr lang="en-US" dirty="0"/>
              <a:t>– Core Components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012666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i="1" dirty="0" smtClean="0"/>
              <a:t>Integration of Core SOC Components</a:t>
            </a:r>
            <a:endParaRPr lang="en-US" sz="2000" i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021288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67" y="1524096"/>
            <a:ext cx="8442105" cy="528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7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Cyber Security </a:t>
            </a:r>
            <a:r>
              <a:rPr lang="en-US" sz="4000" dirty="0" smtClean="0"/>
              <a:t>Operations Center</a:t>
            </a:r>
            <a:endParaRPr lang="en-US" sz="4000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251520" y="1124744"/>
            <a:ext cx="8805664" cy="4968552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Agenda – Building a </a:t>
            </a:r>
            <a:r>
              <a:rPr lang="en-US" sz="2800" i="1" dirty="0" smtClean="0"/>
              <a:t>Cyber Security </a:t>
            </a:r>
            <a:r>
              <a:rPr lang="en-US" sz="2800" i="1" dirty="0" smtClean="0"/>
              <a:t>Operations Center</a:t>
            </a:r>
          </a:p>
          <a:p>
            <a:pPr marL="0" indent="0">
              <a:buNone/>
            </a:pPr>
            <a:endParaRPr lang="en-US" sz="2400" i="1" dirty="0" smtClean="0"/>
          </a:p>
          <a:p>
            <a:r>
              <a:rPr lang="en-US" sz="1900" dirty="0"/>
              <a:t>1. </a:t>
            </a:r>
            <a:r>
              <a:rPr lang="en-US" sz="1900" dirty="0"/>
              <a:t>T</a:t>
            </a:r>
            <a:r>
              <a:rPr lang="en-US" sz="1900" dirty="0" smtClean="0"/>
              <a:t>he </a:t>
            </a:r>
            <a:r>
              <a:rPr lang="en-US" sz="1900" dirty="0"/>
              <a:t>need to </a:t>
            </a:r>
            <a:r>
              <a:rPr lang="en-US" sz="1900" dirty="0" smtClean="0"/>
              <a:t>build an enterprise-wide </a:t>
            </a:r>
            <a:r>
              <a:rPr lang="en-US" sz="1900" dirty="0" smtClean="0"/>
              <a:t>CSOC</a:t>
            </a:r>
            <a:r>
              <a:rPr lang="en-US" sz="1900" dirty="0"/>
              <a:t>.</a:t>
            </a:r>
          </a:p>
          <a:p>
            <a:r>
              <a:rPr lang="en-US" sz="1900" dirty="0"/>
              <a:t>2. </a:t>
            </a:r>
            <a:r>
              <a:rPr lang="en-US" sz="1900" dirty="0"/>
              <a:t>C</a:t>
            </a:r>
            <a:r>
              <a:rPr lang="en-US" sz="1900" dirty="0" smtClean="0"/>
              <a:t>SOC </a:t>
            </a:r>
            <a:r>
              <a:rPr lang="en-US" sz="1900" dirty="0"/>
              <a:t>2.0 and its components to form an eco-system.</a:t>
            </a:r>
          </a:p>
          <a:p>
            <a:r>
              <a:rPr lang="en-US" sz="1900" dirty="0"/>
              <a:t>3. SIEM 2.0 – Log Collection, Log Aggregation, Security Analytics and Correlation.</a:t>
            </a:r>
          </a:p>
          <a:p>
            <a:r>
              <a:rPr lang="en-US" sz="1900" dirty="0"/>
              <a:t>4. </a:t>
            </a:r>
            <a:r>
              <a:rPr lang="en-US" sz="1900" dirty="0"/>
              <a:t>S</a:t>
            </a:r>
            <a:r>
              <a:rPr lang="en-US" sz="1900" dirty="0" smtClean="0"/>
              <a:t>pecific </a:t>
            </a:r>
            <a:r>
              <a:rPr lang="en-US" sz="1900" dirty="0"/>
              <a:t>Contextual Threat and Use Cases and Situational Awareness</a:t>
            </a:r>
          </a:p>
          <a:p>
            <a:r>
              <a:rPr lang="en-US" sz="1900" dirty="0"/>
              <a:t>5. Building Threat Intelligence and </a:t>
            </a:r>
            <a:r>
              <a:rPr lang="en-US" sz="1900" dirty="0" smtClean="0"/>
              <a:t>Early Warning Detection System </a:t>
            </a:r>
          </a:p>
          <a:p>
            <a:r>
              <a:rPr lang="en-US" sz="1900" dirty="0" smtClean="0"/>
              <a:t>6</a:t>
            </a:r>
            <a:r>
              <a:rPr lang="en-US" sz="1900" dirty="0"/>
              <a:t>. </a:t>
            </a:r>
            <a:r>
              <a:rPr lang="en-US" sz="1900" dirty="0"/>
              <a:t>C</a:t>
            </a:r>
            <a:r>
              <a:rPr lang="en-US" sz="1900" dirty="0" smtClean="0"/>
              <a:t>SOC </a:t>
            </a:r>
            <a:r>
              <a:rPr lang="en-US" sz="1900" dirty="0"/>
              <a:t>Processes, Procedures and Workflows.</a:t>
            </a:r>
          </a:p>
          <a:p>
            <a:r>
              <a:rPr lang="en-US" sz="1900" dirty="0"/>
              <a:t>7. </a:t>
            </a:r>
            <a:r>
              <a:rPr lang="en-US" sz="1900" dirty="0"/>
              <a:t>C</a:t>
            </a:r>
            <a:r>
              <a:rPr lang="en-US" sz="1900" dirty="0" smtClean="0"/>
              <a:t>SOC </a:t>
            </a:r>
            <a:r>
              <a:rPr lang="en-US" sz="1900" dirty="0"/>
              <a:t>Incident Response Handling</a:t>
            </a:r>
          </a:p>
          <a:p>
            <a:r>
              <a:rPr lang="en-US" sz="1900" dirty="0"/>
              <a:t>8. Cyber Incident Offense Management</a:t>
            </a:r>
          </a:p>
          <a:p>
            <a:r>
              <a:rPr lang="en-US" sz="1900" dirty="0"/>
              <a:t>9. </a:t>
            </a:r>
            <a:r>
              <a:rPr lang="en-US" sz="1900" dirty="0" smtClean="0"/>
              <a:t>CSOC </a:t>
            </a:r>
            <a:r>
              <a:rPr lang="en-US" sz="1900" dirty="0"/>
              <a:t>vs. Security </a:t>
            </a:r>
            <a:r>
              <a:rPr lang="en-US" sz="1900" dirty="0" smtClean="0"/>
              <a:t>Maturity Levels</a:t>
            </a:r>
            <a:endParaRPr lang="en-US" sz="1900" dirty="0" smtClean="0"/>
          </a:p>
          <a:p>
            <a:endParaRPr lang="en-US" sz="1000" b="1" i="1" dirty="0" smtClean="0"/>
          </a:p>
          <a:p>
            <a:pPr marL="0" indent="0" algn="ctr">
              <a:buNone/>
            </a:pPr>
            <a:r>
              <a:rPr lang="en-US" sz="2800" b="1" i="1" dirty="0" smtClean="0"/>
              <a:t>People, Process and Technology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6571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CSOC </a:t>
            </a:r>
            <a:r>
              <a:rPr lang="en-US" dirty="0" smtClean="0"/>
              <a:t>Technologies …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7504" y="980728"/>
            <a:ext cx="8928992" cy="5040560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5536" y="1484784"/>
            <a:ext cx="864096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SIEM 2.0 Solutions (NOT just Log Management)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Event </a:t>
            </a:r>
            <a:r>
              <a:rPr lang="en-US" sz="1600" dirty="0" smtClean="0"/>
              <a:t>Collector and Processor – </a:t>
            </a:r>
            <a:r>
              <a:rPr lang="en-US" sz="1600" dirty="0"/>
              <a:t>Syslog, Log Files, </a:t>
            </a:r>
            <a:r>
              <a:rPr lang="en-US" sz="1600" dirty="0" smtClean="0"/>
              <a:t>SMB, ODBC &gt; All Log Sources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Flow Collection </a:t>
            </a:r>
            <a:r>
              <a:rPr lang="en-US" sz="1600" dirty="0" smtClean="0"/>
              <a:t>and Processor – </a:t>
            </a:r>
            <a:r>
              <a:rPr lang="en-US" sz="1600" dirty="0" err="1"/>
              <a:t>NetFlow</a:t>
            </a:r>
            <a:r>
              <a:rPr lang="en-US" sz="1600" dirty="0"/>
              <a:t>, J-Flow, S-Flow, IPIX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Asset </a:t>
            </a:r>
            <a:r>
              <a:rPr lang="en-US" sz="1600" dirty="0" smtClean="0"/>
              <a:t>Database (Based on Asset Criticality, Risk and Vulnerability, System and Business Owner)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Event and Flow </a:t>
            </a:r>
            <a:r>
              <a:rPr lang="en-US" sz="1600" dirty="0" smtClean="0"/>
              <a:t>Correlation – Advanced Threat Analytics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Centralized Management Console for Security Dashboard and Reporting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Integration </a:t>
            </a:r>
            <a:r>
              <a:rPr lang="en-US" sz="1600" dirty="0"/>
              <a:t>with </a:t>
            </a:r>
            <a:r>
              <a:rPr lang="en-US" sz="1600" dirty="0" smtClean="0"/>
              <a:t>service </a:t>
            </a:r>
            <a:r>
              <a:rPr lang="en-US" sz="1600" dirty="0"/>
              <a:t>desk for automated ticket </a:t>
            </a:r>
            <a:r>
              <a:rPr lang="en-US" sz="1600" dirty="0" smtClean="0"/>
              <a:t>creation &gt; Offense Management</a:t>
            </a:r>
            <a:endParaRPr lang="en-US" sz="1600" dirty="0"/>
          </a:p>
          <a:p>
            <a:r>
              <a:rPr lang="en-US" dirty="0"/>
              <a:t> </a:t>
            </a:r>
            <a:endParaRPr lang="en-US" dirty="0" smtClean="0"/>
          </a:p>
          <a:p>
            <a:pPr lvl="0"/>
            <a:r>
              <a:rPr lang="en-US" b="1" dirty="0" smtClean="0"/>
              <a:t>Compliance Management and Policy Conformance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Configuration </a:t>
            </a:r>
            <a:r>
              <a:rPr lang="en-US" sz="1600" dirty="0" smtClean="0"/>
              <a:t>Audit across Infrastructure Systems and Devices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ISO27001 / PCI-DSS3.0 </a:t>
            </a:r>
            <a:r>
              <a:rPr lang="en-US" sz="1600" dirty="0" smtClean="0"/>
              <a:t>/ IEC-62443 Security Policy </a:t>
            </a:r>
            <a:r>
              <a:rPr lang="en-US" sz="1600" dirty="0"/>
              <a:t>Compliance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Risk </a:t>
            </a:r>
            <a:r>
              <a:rPr lang="en-US" sz="1600" dirty="0" smtClean="0"/>
              <a:t>Management – Identification and Mitigation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Baseline Configuration Violation </a:t>
            </a:r>
            <a:r>
              <a:rPr lang="en-US" sz="1600" dirty="0" smtClean="0"/>
              <a:t>Monitoring (Continuous Compliance / Monitoring)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Network Topology Mapping and </a:t>
            </a:r>
            <a:r>
              <a:rPr lang="en-US" sz="1600" dirty="0" smtClean="0"/>
              <a:t>Visualization </a:t>
            </a: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Vulnerability </a:t>
            </a:r>
            <a:r>
              <a:rPr lang="en-US" sz="1600" dirty="0" smtClean="0"/>
              <a:t>Assessment and Management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729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CSOC </a:t>
            </a:r>
            <a:r>
              <a:rPr lang="en-US" dirty="0" smtClean="0"/>
              <a:t>Technologies …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7504" y="980728"/>
            <a:ext cx="8928992" cy="5040560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5536" y="1296625"/>
            <a:ext cx="864096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Network </a:t>
            </a:r>
            <a:r>
              <a:rPr lang="en-US" b="1" dirty="0"/>
              <a:t>and Security </a:t>
            </a:r>
            <a:r>
              <a:rPr lang="en-US" b="1" dirty="0" smtClean="0"/>
              <a:t>Monitoring </a:t>
            </a:r>
            <a:r>
              <a:rPr lang="en-US" b="1" dirty="0" smtClean="0"/>
              <a:t>(Traditionally owned by the Networking Team) &gt; Integrate with Security Requirements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Network Performance </a:t>
            </a:r>
            <a:r>
              <a:rPr lang="en-US" sz="1600" dirty="0"/>
              <a:t>Monitor - SNMP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Network Monitoring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Link Utilization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Availability Monitoring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SLA reporting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Integration with </a:t>
            </a:r>
            <a:r>
              <a:rPr lang="en-US" sz="1600" dirty="0" smtClean="0"/>
              <a:t>service </a:t>
            </a:r>
            <a:r>
              <a:rPr lang="en-US" sz="1600" dirty="0"/>
              <a:t>desk for automated ticket creation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b="1" dirty="0" smtClean="0"/>
              <a:t>Security </a:t>
            </a:r>
            <a:r>
              <a:rPr lang="en-US" b="1" dirty="0" smtClean="0"/>
              <a:t>Analysis and Threat Intelligence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Network </a:t>
            </a:r>
            <a:r>
              <a:rPr lang="en-US" sz="1600" dirty="0" smtClean="0"/>
              <a:t>Forensics (Raw Packet Capture &gt; Session Reconstruction)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Situation </a:t>
            </a:r>
            <a:r>
              <a:rPr lang="en-US" sz="1600" dirty="0" smtClean="0"/>
              <a:t>Awareness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Artifacts and Packet </a:t>
            </a:r>
            <a:r>
              <a:rPr lang="en-US" sz="1600" dirty="0" smtClean="0"/>
              <a:t>Reconstruction (Chain of Custody)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Monitor all Internet </a:t>
            </a:r>
            <a:r>
              <a:rPr lang="en-US" sz="1600" dirty="0" smtClean="0"/>
              <a:t>Activity (Linked to Identity (username) as opposed to IPs)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Record metadata for recursive analysis during incident response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Integration with Incident Response Handling (IRH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Threat Intelligence and Global Landscape</a:t>
            </a:r>
            <a:endParaRPr lang="en-US" sz="1600" dirty="0"/>
          </a:p>
          <a:p>
            <a:endParaRPr lang="en-US" dirty="0"/>
          </a:p>
          <a:p>
            <a:pPr lvl="1"/>
            <a:endParaRPr lang="en-US" sz="2000" b="1" dirty="0" smtClean="0"/>
          </a:p>
          <a:p>
            <a:pPr lvl="1"/>
            <a:endParaRPr lang="en-US" sz="2000" b="1" dirty="0"/>
          </a:p>
          <a:p>
            <a:pPr lvl="1"/>
            <a:endParaRPr lang="en-US" sz="2000" b="1" dirty="0" smtClean="0"/>
          </a:p>
          <a:p>
            <a:pPr lvl="1"/>
            <a:endParaRPr lang="en-US" sz="2000" b="1" dirty="0"/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0117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CSOC </a:t>
            </a:r>
            <a:r>
              <a:rPr lang="en-US" dirty="0" smtClean="0"/>
              <a:t>(before) ….. &lt; The Silos &gt;…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02311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i="1" dirty="0" smtClean="0"/>
              <a:t>Technology Integration … the old practice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89098" y="2640413"/>
            <a:ext cx="100811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SIEM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45711" y="2640413"/>
            <a:ext cx="16561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Vulnerability Assessment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53594" y="2655460"/>
            <a:ext cx="16561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 Monitoring</a:t>
            </a:r>
            <a:endParaRPr lang="en-US" dirty="0"/>
          </a:p>
        </p:txBody>
      </p:sp>
      <p:pic>
        <p:nvPicPr>
          <p:cNvPr id="9218" name="Picture 2" descr="\\vmware-host\Shared Folders\Pictures\Juniper Shared Office Files\Clipart\Generic Router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84649"/>
            <a:ext cx="517498" cy="51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vmware-host\Shared Folders\Pictures\Juniper Shared Office Files\Clipart\Firew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70" y="4851309"/>
            <a:ext cx="539947" cy="42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\\vmware-host\Shared Folders\Pictures\Juniper Shared Office Files\Clipart\Database Serv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12" y="4706841"/>
            <a:ext cx="748448" cy="5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\\vmware-host\Shared Folders\Pictures\Juniper Shared Office Files\Clipart\ATM Us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486" y="3069534"/>
            <a:ext cx="668115" cy="72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\\vmware-host\Shared Folders\Pictures\Juniper Shared Office Files\Clipart\Database Serv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50" y="4706840"/>
            <a:ext cx="748448" cy="5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6241233" y="4706840"/>
            <a:ext cx="540453" cy="825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241233" y="4706840"/>
            <a:ext cx="93649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781686" y="4784649"/>
            <a:ext cx="396044" cy="747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784636" y="3807588"/>
            <a:ext cx="0" cy="7050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85442" y="3807588"/>
            <a:ext cx="0" cy="7050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734405" y="3936557"/>
            <a:ext cx="0" cy="705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281186" y="3936556"/>
            <a:ext cx="0" cy="705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6" name="Straight Connector 9215"/>
          <p:cNvCxnSpPr/>
          <p:nvPr/>
        </p:nvCxnSpPr>
        <p:spPr>
          <a:xfrm>
            <a:off x="3001266" y="1704309"/>
            <a:ext cx="0" cy="41764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21546" y="1700808"/>
            <a:ext cx="0" cy="41764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\\vmware-host\Shared Folders\Desktop\Screenshots\network 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31" y="1704309"/>
            <a:ext cx="1077079" cy="68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87" y="1700808"/>
            <a:ext cx="1337631" cy="68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\\vmware-host\Shared Folders\Pictures\Juniper Shared Office Files\Clipart\L2_L3 Switch 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09" y="4490817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\\vmware-host\Shared Folders\Pictures\Juniper Shared Office Files\Clipart\L2_L3 Switch 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06" y="4512621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\\vmware-host\Shared Folders\Pictures\Juniper Shared Office Files\Clipart\L2_L3 Switch 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58" y="5316457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8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CSOC </a:t>
            </a:r>
            <a:r>
              <a:rPr lang="en-US" dirty="0" smtClean="0"/>
              <a:t>(after) …. Automation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023119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i="1" dirty="0" smtClean="0"/>
              <a:t>Technology Integration … the new … WORKFLOW</a:t>
            </a:r>
            <a:endParaRPr lang="en-US" sz="2400" i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80" y="1517832"/>
            <a:ext cx="7465640" cy="422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3728" y="3284984"/>
            <a:ext cx="11521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SIEM 2.0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3255367"/>
            <a:ext cx="13077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Compliance and Monitoring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2292" y="1844824"/>
            <a:ext cx="13077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NMS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980728"/>
            <a:ext cx="8928992" cy="5040560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7624" y="2934236"/>
            <a:ext cx="6840760" cy="22949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CSOC </a:t>
            </a:r>
            <a:r>
              <a:rPr lang="en-US" sz="4000" dirty="0" smtClean="0"/>
              <a:t>– </a:t>
            </a:r>
            <a:r>
              <a:rPr lang="en-US" sz="4000" dirty="0" smtClean="0"/>
              <a:t>Developing Processes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24744"/>
            <a:ext cx="83529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i="1" dirty="0" smtClean="0"/>
              <a:t>Creating the </a:t>
            </a:r>
            <a:r>
              <a:rPr lang="en-US" sz="2400" i="1" dirty="0" smtClean="0"/>
              <a:t>CSOC Processes</a:t>
            </a:r>
          </a:p>
          <a:p>
            <a:pPr lvl="0" algn="ctr"/>
            <a:endParaRPr lang="en-US" sz="600" b="1" i="1" dirty="0" smtClean="0"/>
          </a:p>
          <a:p>
            <a:pPr lvl="0"/>
            <a:r>
              <a:rPr lang="en-US" sz="2000" i="1" dirty="0" smtClean="0"/>
              <a:t>CSOC Processes, Procedures and Workflows developed should be aligned to Corporate ISMS (if it exists)</a:t>
            </a:r>
            <a:endParaRPr lang="en-US" sz="2000" i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7624" y="2564904"/>
            <a:ext cx="684076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DATA SECURITY AND MONITORING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27784" y="31409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Data Asset Classification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Data Collection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Data Normalization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Data at Rest and In Motion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Data Protection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Data Distribution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980728"/>
            <a:ext cx="8928992" cy="5040560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7624" y="3078252"/>
            <a:ext cx="6840760" cy="2582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7624" y="2708920"/>
            <a:ext cx="684076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EVENT MANAGEMENT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27784" y="307592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Event Correlation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Identification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Triage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Roles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Containment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Notification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Ticketing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Recovery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Forensics and Situational Awareness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95536" y="129104"/>
            <a:ext cx="8280920" cy="720080"/>
          </a:xfrm>
        </p:spPr>
        <p:txBody>
          <a:bodyPr/>
          <a:lstStyle/>
          <a:p>
            <a:r>
              <a:rPr lang="en-US" sz="4000" dirty="0" smtClean="0"/>
              <a:t>CSOC </a:t>
            </a:r>
            <a:r>
              <a:rPr lang="en-US" sz="4000" dirty="0" smtClean="0"/>
              <a:t>– </a:t>
            </a:r>
            <a:r>
              <a:rPr lang="en-US" sz="4000" dirty="0" smtClean="0"/>
              <a:t>Developing Processes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124744"/>
            <a:ext cx="83529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i="1" dirty="0" smtClean="0"/>
              <a:t>Creating the </a:t>
            </a:r>
            <a:r>
              <a:rPr lang="en-US" sz="2400" i="1" dirty="0" smtClean="0"/>
              <a:t>CSOC Processes</a:t>
            </a:r>
          </a:p>
          <a:p>
            <a:pPr lvl="0" algn="ctr"/>
            <a:endParaRPr lang="en-US" sz="600" b="1" i="1" dirty="0" smtClean="0"/>
          </a:p>
          <a:p>
            <a:pPr lvl="0"/>
            <a:r>
              <a:rPr lang="en-US" sz="2000" i="1" dirty="0" smtClean="0"/>
              <a:t>CSOC Processes, Procedures and Workflows developed should be aligned to Corporate ISMS (if it exists)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612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980728"/>
            <a:ext cx="8928992" cy="5040560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7624" y="3078252"/>
            <a:ext cx="6840760" cy="2582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7624" y="2708920"/>
            <a:ext cx="684076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INCIDENT RESPONSE PRACTICE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776" y="320890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Security Incident Reporting Structure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Security Incident Monitoring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Security Incident Escalation Procedure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Forensics and Root Cause Analysis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Return to Normal Operations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Post-Incident Planning and Monitoring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Communication Guidelines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National </a:t>
            </a:r>
            <a:r>
              <a:rPr lang="en-US" b="1" i="1" dirty="0" smtClean="0">
                <a:solidFill>
                  <a:schemeClr val="bg1"/>
                </a:solidFill>
              </a:rPr>
              <a:t>CERT </a:t>
            </a:r>
            <a:r>
              <a:rPr lang="en-US" b="1" i="1" dirty="0">
                <a:solidFill>
                  <a:schemeClr val="bg1"/>
                </a:solidFill>
              </a:rPr>
              <a:t>Integration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95536" y="129104"/>
            <a:ext cx="8280920" cy="720080"/>
          </a:xfrm>
        </p:spPr>
        <p:txBody>
          <a:bodyPr/>
          <a:lstStyle/>
          <a:p>
            <a:r>
              <a:rPr lang="en-US" sz="4000" dirty="0" smtClean="0"/>
              <a:t>CSOC </a:t>
            </a:r>
            <a:r>
              <a:rPr lang="en-US" sz="4000" dirty="0" smtClean="0"/>
              <a:t>– </a:t>
            </a:r>
            <a:r>
              <a:rPr lang="en-US" sz="4000" dirty="0" smtClean="0"/>
              <a:t>Developing Processes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124744"/>
            <a:ext cx="83529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i="1" dirty="0" smtClean="0"/>
              <a:t>Creating the </a:t>
            </a:r>
            <a:r>
              <a:rPr lang="en-US" sz="2400" i="1" dirty="0" smtClean="0"/>
              <a:t>CSOC Processes</a:t>
            </a:r>
          </a:p>
          <a:p>
            <a:pPr lvl="0" algn="ctr"/>
            <a:endParaRPr lang="en-US" sz="600" b="1" i="1" dirty="0" smtClean="0"/>
          </a:p>
          <a:p>
            <a:pPr lvl="0"/>
            <a:r>
              <a:rPr lang="en-US" sz="2000" i="1" dirty="0" smtClean="0"/>
              <a:t>CSOC Processes, Procedures and Workflows developed should be aligned to Corporate ISMS (if it exists)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083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980728"/>
            <a:ext cx="8928992" cy="5040560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7624" y="3006244"/>
            <a:ext cx="6840760" cy="2582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7624" y="2636912"/>
            <a:ext cx="684076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SOC OPERATING GUIDELINES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776" y="31369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SOC Workflow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Personnel Shift Description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Shift Reporting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Shift Change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Information Acquisition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SOC Monitoring Suite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SOC Reporting Structure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Organizational Chart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95536" y="129104"/>
            <a:ext cx="8280920" cy="720080"/>
          </a:xfrm>
        </p:spPr>
        <p:txBody>
          <a:bodyPr/>
          <a:lstStyle/>
          <a:p>
            <a:r>
              <a:rPr lang="en-US" sz="4000" dirty="0" smtClean="0"/>
              <a:t>CSOC </a:t>
            </a:r>
            <a:r>
              <a:rPr lang="en-US" sz="4000" dirty="0" smtClean="0"/>
              <a:t>– </a:t>
            </a:r>
            <a:r>
              <a:rPr lang="en-US" sz="4000" dirty="0" smtClean="0"/>
              <a:t>Developing Processes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124744"/>
            <a:ext cx="83529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i="1" dirty="0" smtClean="0"/>
              <a:t>Creating the </a:t>
            </a:r>
            <a:r>
              <a:rPr lang="en-US" sz="2400" i="1" dirty="0" smtClean="0"/>
              <a:t>CSOC Processes</a:t>
            </a:r>
          </a:p>
          <a:p>
            <a:pPr lvl="0" algn="ctr"/>
            <a:endParaRPr lang="en-US" sz="600" b="1" i="1" dirty="0" smtClean="0"/>
          </a:p>
          <a:p>
            <a:pPr lvl="0"/>
            <a:r>
              <a:rPr lang="en-US" sz="2000" i="1" dirty="0" smtClean="0"/>
              <a:t>CSOC Processes, Procedures and Workflows developed should be aligned to Corporate ISMS (if it exists)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8435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980728"/>
            <a:ext cx="8928992" cy="5040560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7624" y="3006244"/>
            <a:ext cx="6840760" cy="2582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7624" y="2636912"/>
            <a:ext cx="684076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ESCALATION MANAGEMENT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776" y="31369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Escalation Procedure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Pre-Escalation Tasks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IT Security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Network Operation Center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Security Engineering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National </a:t>
            </a:r>
            <a:r>
              <a:rPr lang="en-US" b="1" i="1" dirty="0" smtClean="0">
                <a:solidFill>
                  <a:schemeClr val="bg1"/>
                </a:solidFill>
              </a:rPr>
              <a:t>CERT </a:t>
            </a:r>
            <a:r>
              <a:rPr lang="en-US" b="1" i="1" dirty="0">
                <a:solidFill>
                  <a:schemeClr val="bg1"/>
                </a:solidFill>
              </a:rPr>
              <a:t>Integration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Law Enforcement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3</a:t>
            </a:r>
            <a:r>
              <a:rPr lang="en-US" b="1" i="1" baseline="30000" dirty="0">
                <a:solidFill>
                  <a:schemeClr val="bg1"/>
                </a:solidFill>
              </a:rPr>
              <a:t>rd</a:t>
            </a:r>
            <a:r>
              <a:rPr lang="en-US" b="1" i="1" dirty="0">
                <a:solidFill>
                  <a:schemeClr val="bg1"/>
                </a:solidFill>
              </a:rPr>
              <a:t> Party Service Providers and Vendors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95536" y="129104"/>
            <a:ext cx="8280920" cy="720080"/>
          </a:xfrm>
        </p:spPr>
        <p:txBody>
          <a:bodyPr/>
          <a:lstStyle/>
          <a:p>
            <a:r>
              <a:rPr lang="en-US" sz="4000" dirty="0" smtClean="0"/>
              <a:t>CSOC </a:t>
            </a:r>
            <a:r>
              <a:rPr lang="en-US" sz="4000" dirty="0" smtClean="0"/>
              <a:t>– </a:t>
            </a:r>
            <a:r>
              <a:rPr lang="en-US" sz="4000" dirty="0" smtClean="0"/>
              <a:t>Developing Processes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124744"/>
            <a:ext cx="83529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i="1" dirty="0" smtClean="0"/>
              <a:t>Creating the </a:t>
            </a:r>
            <a:r>
              <a:rPr lang="en-US" sz="2400" i="1" dirty="0" smtClean="0"/>
              <a:t>CSOC Processes</a:t>
            </a:r>
          </a:p>
          <a:p>
            <a:pPr lvl="0" algn="ctr"/>
            <a:endParaRPr lang="en-US" sz="600" b="1" i="1" dirty="0" smtClean="0"/>
          </a:p>
          <a:p>
            <a:pPr lvl="0"/>
            <a:r>
              <a:rPr lang="en-US" sz="2000" i="1" dirty="0" smtClean="0"/>
              <a:t>CSOC Processes, Procedures and Workflows developed should be aligned to Corporate ISMS (if it exists)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777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980728"/>
            <a:ext cx="8928992" cy="5040560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7624" y="2934236"/>
            <a:ext cx="6840760" cy="2582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7624" y="2564904"/>
            <a:ext cx="684076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DATA RECOVERY PROCEDURES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776" y="32478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Disaster Recovery and BCP Procedure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Recovery Time Objective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Recovery Point Objective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Resiliency and High Availability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Facilities Outage Procedure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95536" y="129104"/>
            <a:ext cx="8280920" cy="720080"/>
          </a:xfrm>
        </p:spPr>
        <p:txBody>
          <a:bodyPr/>
          <a:lstStyle/>
          <a:p>
            <a:r>
              <a:rPr lang="en-US" sz="4000" dirty="0" smtClean="0"/>
              <a:t>CSOC </a:t>
            </a:r>
            <a:r>
              <a:rPr lang="en-US" sz="4000" dirty="0" smtClean="0"/>
              <a:t>– </a:t>
            </a:r>
            <a:r>
              <a:rPr lang="en-US" sz="4000" dirty="0" smtClean="0"/>
              <a:t>Developing Processes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124744"/>
            <a:ext cx="83529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i="1" dirty="0" smtClean="0"/>
              <a:t>Creating the </a:t>
            </a:r>
            <a:r>
              <a:rPr lang="en-US" sz="2400" i="1" dirty="0" smtClean="0"/>
              <a:t>CSOC Processes</a:t>
            </a:r>
          </a:p>
          <a:p>
            <a:pPr lvl="0" algn="ctr"/>
            <a:endParaRPr lang="en-US" sz="600" b="1" i="1" dirty="0" smtClean="0"/>
          </a:p>
          <a:p>
            <a:pPr lvl="0"/>
            <a:r>
              <a:rPr lang="en-US" sz="2000" i="1" dirty="0" smtClean="0"/>
              <a:t>CSOC Processes, Procedures and Workflows developed should be aligned to Corporate ISMS (if it exists)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5633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Challenges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2899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88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980728"/>
            <a:ext cx="8928992" cy="5040560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7624" y="1728454"/>
            <a:ext cx="6840760" cy="40048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7624" y="1359123"/>
            <a:ext cx="684076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SECURITY INCIDENT PROCEDURES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7172" y="1762938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Email Phishing - Email Security Incident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Virus and Worm Infection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Anti-Virus Management Incident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err="1">
                <a:solidFill>
                  <a:schemeClr val="bg1"/>
                </a:solidFill>
              </a:rPr>
              <a:t>NetFlow</a:t>
            </a:r>
            <a:r>
              <a:rPr lang="en-US" b="1" i="1" dirty="0">
                <a:solidFill>
                  <a:schemeClr val="bg1"/>
                </a:solidFill>
              </a:rPr>
              <a:t> Abnormal Behavior Incident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Network </a:t>
            </a:r>
            <a:r>
              <a:rPr lang="en-US" b="1" i="1" dirty="0" err="1">
                <a:solidFill>
                  <a:schemeClr val="bg1"/>
                </a:solidFill>
              </a:rPr>
              <a:t>Behaviour</a:t>
            </a:r>
            <a:r>
              <a:rPr lang="en-US" b="1" i="1" dirty="0">
                <a:solidFill>
                  <a:schemeClr val="bg1"/>
                </a:solidFill>
              </a:rPr>
              <a:t> Analysis Incident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Distributed Denial of Service Incident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Host Compromise - Web Application Security Incident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Network Compromise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Internet Misuse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Human Resource - Hiring and Termination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Domain Hijack or DNS Cache Poisoning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Suspicious User Activity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Unauthorized User Access (Employee)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95536" y="129104"/>
            <a:ext cx="8280920" cy="720080"/>
          </a:xfrm>
        </p:spPr>
        <p:txBody>
          <a:bodyPr/>
          <a:lstStyle/>
          <a:p>
            <a:r>
              <a:rPr lang="en-US" sz="4000" dirty="0" smtClean="0"/>
              <a:t>CSOC </a:t>
            </a:r>
            <a:r>
              <a:rPr lang="en-US" sz="4000" dirty="0" smtClean="0"/>
              <a:t>– </a:t>
            </a:r>
            <a:r>
              <a:rPr lang="en-US" sz="4000" dirty="0" smtClean="0"/>
              <a:t>Developing Processes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10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980728"/>
            <a:ext cx="8928992" cy="5040560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7624" y="2790220"/>
            <a:ext cx="6840760" cy="2925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7624" y="2420888"/>
            <a:ext cx="684076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VULNERABILITY AND PATCH MANAGEMENT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7172" y="2924944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Vulnerability </a:t>
            </a:r>
            <a:r>
              <a:rPr lang="en-US" b="1" i="1" dirty="0" smtClean="0">
                <a:solidFill>
                  <a:schemeClr val="bg1"/>
                </a:solidFill>
              </a:rPr>
              <a:t>Research (Threat Intelligence)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Notifications sent to respective </a:t>
            </a:r>
            <a:r>
              <a:rPr lang="en-US" b="1" i="1" dirty="0">
                <a:solidFill>
                  <a:schemeClr val="bg1"/>
                </a:solidFill>
              </a:rPr>
              <a:t>s</a:t>
            </a:r>
            <a:r>
              <a:rPr lang="en-US" b="1" i="1" dirty="0" smtClean="0">
                <a:solidFill>
                  <a:schemeClr val="bg1"/>
                </a:solidFill>
              </a:rPr>
              <a:t>ystem </a:t>
            </a:r>
            <a:r>
              <a:rPr lang="en-US" b="1" i="1" dirty="0">
                <a:solidFill>
                  <a:schemeClr val="bg1"/>
                </a:solidFill>
              </a:rPr>
              <a:t>o</a:t>
            </a:r>
            <a:r>
              <a:rPr lang="en-US" b="1" i="1" dirty="0" smtClean="0">
                <a:solidFill>
                  <a:schemeClr val="bg1"/>
                </a:solidFill>
              </a:rPr>
              <a:t>wners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Patch Management - Microsoft SCOM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Identification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Dissemination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Compliance Monitoring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Network Configuration Baseline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Anti-Virus Signature Management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Microsoft Updates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95536" y="129104"/>
            <a:ext cx="8280920" cy="720080"/>
          </a:xfrm>
        </p:spPr>
        <p:txBody>
          <a:bodyPr/>
          <a:lstStyle/>
          <a:p>
            <a:r>
              <a:rPr lang="en-US" sz="4000" dirty="0" smtClean="0"/>
              <a:t>CSOC </a:t>
            </a:r>
            <a:r>
              <a:rPr lang="en-US" sz="4000" dirty="0" smtClean="0"/>
              <a:t>– </a:t>
            </a:r>
            <a:r>
              <a:rPr lang="en-US" sz="4000" dirty="0" smtClean="0"/>
              <a:t>Developing Processes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124744"/>
            <a:ext cx="83529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i="1" dirty="0" smtClean="0"/>
              <a:t>Creating the </a:t>
            </a:r>
            <a:r>
              <a:rPr lang="en-US" sz="2400" i="1" dirty="0" smtClean="0"/>
              <a:t>CSOC Processes</a:t>
            </a:r>
          </a:p>
          <a:p>
            <a:pPr lvl="0" algn="ctr"/>
            <a:endParaRPr lang="en-US" sz="600" b="1" i="1" dirty="0" smtClean="0"/>
          </a:p>
          <a:p>
            <a:pPr lvl="0"/>
            <a:r>
              <a:rPr lang="en-US" sz="2000" i="1" dirty="0" smtClean="0"/>
              <a:t>CSOC Processes, Procedures and Workflows developed should be aligned to Corporate ISMS (if it exists)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6250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980728"/>
            <a:ext cx="8928992" cy="5040560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5536" y="2214156"/>
            <a:ext cx="8280920" cy="3231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5536" y="1844824"/>
            <a:ext cx="828092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TOOLS OPERATING MANUAL FOR </a:t>
            </a:r>
            <a:r>
              <a:rPr lang="en-US" b="1" dirty="0" smtClean="0">
                <a:solidFill>
                  <a:schemeClr val="bg1"/>
                </a:solidFill>
              </a:rPr>
              <a:t>CSOC </a:t>
            </a:r>
            <a:r>
              <a:rPr lang="en-US" b="1" dirty="0" smtClean="0">
                <a:solidFill>
                  <a:schemeClr val="bg1"/>
                </a:solidFill>
              </a:rPr>
              <a:t>PERSONNEL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5083" y="2248639"/>
            <a:ext cx="74727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Operating Procedure for </a:t>
            </a:r>
            <a:r>
              <a:rPr lang="en-US" b="1" i="1" dirty="0" smtClean="0">
                <a:solidFill>
                  <a:schemeClr val="bg1"/>
                </a:solidFill>
              </a:rPr>
              <a:t>SIEM </a:t>
            </a:r>
            <a:r>
              <a:rPr lang="en-US" b="1" i="1" dirty="0" smtClean="0">
                <a:solidFill>
                  <a:schemeClr val="bg1"/>
                </a:solidFill>
              </a:rPr>
              <a:t>2.0 Solution </a:t>
            </a:r>
            <a:r>
              <a:rPr lang="en-US" b="1" i="1" dirty="0">
                <a:solidFill>
                  <a:schemeClr val="bg1"/>
                </a:solidFill>
              </a:rPr>
              <a:t>– Event Management and Flow </a:t>
            </a:r>
            <a:r>
              <a:rPr lang="en-US" b="1" i="1" dirty="0" smtClean="0">
                <a:solidFill>
                  <a:schemeClr val="bg1"/>
                </a:solidFill>
              </a:rPr>
              <a:t>Collector/Processor and Advanced Correlation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NGFW Firewall </a:t>
            </a:r>
            <a:r>
              <a:rPr lang="en-US" b="1" i="1" dirty="0">
                <a:solidFill>
                  <a:schemeClr val="bg1"/>
                </a:solidFill>
              </a:rPr>
              <a:t>Security Logs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IPS </a:t>
            </a:r>
            <a:r>
              <a:rPr lang="en-US" b="1" i="1" dirty="0">
                <a:solidFill>
                  <a:schemeClr val="bg1"/>
                </a:solidFill>
              </a:rPr>
              <a:t>Security Logs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SSL VPN </a:t>
            </a:r>
            <a:r>
              <a:rPr lang="en-US" b="1" i="1" dirty="0" smtClean="0">
                <a:solidFill>
                  <a:schemeClr val="bg1"/>
                </a:solidFill>
              </a:rPr>
              <a:t>/ IPSEC VPN / Remote Access logs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WAF Security </a:t>
            </a:r>
            <a:r>
              <a:rPr lang="en-US" b="1" i="1" dirty="0" smtClean="0">
                <a:solidFill>
                  <a:schemeClr val="bg1"/>
                </a:solidFill>
              </a:rPr>
              <a:t> / DB Activity Monitoring / ERP Security logs</a:t>
            </a:r>
            <a:endParaRPr lang="en-US" b="1" dirty="0">
              <a:solidFill>
                <a:schemeClr val="bg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User Activity / Login </a:t>
            </a:r>
            <a:r>
              <a:rPr lang="en-US" b="1" i="1" dirty="0" smtClean="0">
                <a:solidFill>
                  <a:schemeClr val="bg1"/>
                </a:solidFill>
              </a:rPr>
              <a:t> / Active Directory / AAA Logs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Endpoint Security (AV, Malware Protection, SCOM)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Operating Procedure </a:t>
            </a:r>
            <a:r>
              <a:rPr lang="en-US" b="1" i="1" dirty="0" smtClean="0">
                <a:solidFill>
                  <a:schemeClr val="bg1"/>
                </a:solidFill>
              </a:rPr>
              <a:t>for Configuration and Policy Compliance</a:t>
            </a: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Operating </a:t>
            </a:r>
            <a:r>
              <a:rPr lang="en-US" b="1" i="1" dirty="0">
                <a:solidFill>
                  <a:schemeClr val="bg1"/>
                </a:solidFill>
              </a:rPr>
              <a:t>Procedure for </a:t>
            </a:r>
            <a:r>
              <a:rPr lang="en-US" b="1" i="1" dirty="0" smtClean="0">
                <a:solidFill>
                  <a:schemeClr val="bg1"/>
                </a:solidFill>
              </a:rPr>
              <a:t>Vulnerability </a:t>
            </a:r>
            <a:r>
              <a:rPr lang="en-US" b="1" i="1" dirty="0">
                <a:solidFill>
                  <a:schemeClr val="bg1"/>
                </a:solidFill>
              </a:rPr>
              <a:t>Assessment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95536" y="129104"/>
            <a:ext cx="8280920" cy="720080"/>
          </a:xfrm>
        </p:spPr>
        <p:txBody>
          <a:bodyPr/>
          <a:lstStyle/>
          <a:p>
            <a:r>
              <a:rPr lang="en-US" sz="4000" dirty="0" smtClean="0"/>
              <a:t>CSOC </a:t>
            </a:r>
            <a:r>
              <a:rPr lang="en-US" sz="4000" dirty="0" smtClean="0"/>
              <a:t>– </a:t>
            </a:r>
            <a:r>
              <a:rPr lang="en-US" sz="4000" dirty="0" smtClean="0"/>
              <a:t>Developing Processes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124744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i="1" dirty="0" smtClean="0"/>
              <a:t>Creating the </a:t>
            </a:r>
            <a:r>
              <a:rPr lang="en-US" sz="2400" i="1" dirty="0" smtClean="0"/>
              <a:t>CSOC Operating Manuals</a:t>
            </a:r>
          </a:p>
          <a:p>
            <a:pPr lvl="0" algn="ctr"/>
            <a:endParaRPr lang="en-US" sz="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6818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980728"/>
            <a:ext cx="8928992" cy="5040560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87624" y="3294276"/>
            <a:ext cx="6840760" cy="14308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7624" y="2924944"/>
            <a:ext cx="684076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SECURITY ALARMS AND ALERT CLASSIFICATION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7172" y="3452807"/>
            <a:ext cx="6245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Critical Alarms and Alerts with Action Definition</a:t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Non-Critical and Information Alarms</a:t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Alarm reporting and SLA to resolve the alarms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395536" y="129104"/>
            <a:ext cx="8280920" cy="720080"/>
          </a:xfrm>
        </p:spPr>
        <p:txBody>
          <a:bodyPr/>
          <a:lstStyle/>
          <a:p>
            <a:r>
              <a:rPr lang="en-US" sz="4000" dirty="0" smtClean="0"/>
              <a:t>CSOC </a:t>
            </a:r>
            <a:r>
              <a:rPr lang="en-US" sz="4000" dirty="0" smtClean="0"/>
              <a:t>– </a:t>
            </a:r>
            <a:r>
              <a:rPr lang="en-US" sz="4000" dirty="0" smtClean="0"/>
              <a:t>Developing Processes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1124744"/>
            <a:ext cx="83529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i="1" dirty="0" smtClean="0"/>
              <a:t>Creating the </a:t>
            </a:r>
            <a:r>
              <a:rPr lang="en-US" sz="2400" i="1" dirty="0" smtClean="0"/>
              <a:t>CSOC Processes</a:t>
            </a:r>
          </a:p>
          <a:p>
            <a:pPr lvl="0" algn="ctr"/>
            <a:endParaRPr lang="en-US" sz="600" b="1" i="1" dirty="0" smtClean="0"/>
          </a:p>
          <a:p>
            <a:pPr lvl="0"/>
            <a:r>
              <a:rPr lang="en-US" sz="2000" i="1" dirty="0" smtClean="0"/>
              <a:t>CSOC Processes, Procedures and Workflows developed should be aligned to Corporate ISMS (if it exists)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6818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980728"/>
            <a:ext cx="8928992" cy="5040560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9552" y="2934236"/>
            <a:ext cx="6840760" cy="16468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2564904"/>
            <a:ext cx="684076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SECURITY METRIC AND DASHBOARD – EXECUTIVE SUMMARY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7584" y="3103800"/>
            <a:ext cx="64612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</a:rPr>
              <a:t>Definition of Security Metrics based on Center of Internet Security </a:t>
            </a:r>
            <a:r>
              <a:rPr lang="en-US" b="1" i="1" dirty="0" smtClean="0">
                <a:solidFill>
                  <a:schemeClr val="bg1"/>
                </a:solidFill>
              </a:rPr>
              <a:t>standards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Security </a:t>
            </a:r>
            <a:r>
              <a:rPr lang="en-US" b="1" i="1" dirty="0">
                <a:solidFill>
                  <a:schemeClr val="bg1"/>
                </a:solidFill>
              </a:rPr>
              <a:t>KPI reporting </a:t>
            </a:r>
            <a:r>
              <a:rPr lang="en-US" b="1" i="1" dirty="0" smtClean="0">
                <a:solidFill>
                  <a:schemeClr val="bg1"/>
                </a:solidFill>
              </a:rPr>
              <a:t>definition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i="1" dirty="0" smtClean="0">
                <a:solidFill>
                  <a:schemeClr val="bg1"/>
                </a:solidFill>
              </a:rPr>
              <a:t>Security </a:t>
            </a:r>
            <a:r>
              <a:rPr lang="en-US" b="1" i="1" dirty="0">
                <a:solidFill>
                  <a:schemeClr val="bg1"/>
                </a:solidFill>
              </a:rPr>
              <a:t>Balanced Scorecard and Executive Reporting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572628"/>
            <a:ext cx="3456384" cy="2066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395536" y="129104"/>
            <a:ext cx="8280920" cy="720080"/>
          </a:xfrm>
        </p:spPr>
        <p:txBody>
          <a:bodyPr/>
          <a:lstStyle/>
          <a:p>
            <a:r>
              <a:rPr lang="en-US" sz="4000" dirty="0" smtClean="0"/>
              <a:t>CSOC </a:t>
            </a:r>
            <a:r>
              <a:rPr lang="en-US" sz="4000" dirty="0" smtClean="0"/>
              <a:t>– </a:t>
            </a:r>
            <a:r>
              <a:rPr lang="en-US" sz="4000" dirty="0" smtClean="0"/>
              <a:t>Developing Processes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1124744"/>
            <a:ext cx="83529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i="1" dirty="0" smtClean="0"/>
              <a:t>Creating the </a:t>
            </a:r>
            <a:r>
              <a:rPr lang="en-US" sz="2400" i="1" dirty="0" smtClean="0"/>
              <a:t>CSOC Processes</a:t>
            </a:r>
          </a:p>
          <a:p>
            <a:pPr lvl="0" algn="ctr"/>
            <a:endParaRPr lang="en-US" sz="600" b="1" i="1" dirty="0" smtClean="0"/>
          </a:p>
          <a:p>
            <a:pPr lvl="0"/>
            <a:r>
              <a:rPr lang="en-US" sz="2000" i="1" dirty="0" smtClean="0"/>
              <a:t>CSOC Processes, Procedures and Workflows developed should be aligned to Corporate ISMS (if it exists)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6818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Cyber Security Operations Center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8" y="908720"/>
            <a:ext cx="9147958" cy="51845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5229200"/>
            <a:ext cx="8642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You can only monitor what you know </a:t>
            </a:r>
            <a:r>
              <a:rPr lang="en-US" sz="4000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104456"/>
          </a:xfrm>
        </p:spPr>
        <p:txBody>
          <a:bodyPr/>
          <a:lstStyle/>
          <a:p>
            <a:r>
              <a:rPr lang="en-US" sz="2000" dirty="0" smtClean="0"/>
              <a:t>Environments</a:t>
            </a:r>
          </a:p>
          <a:p>
            <a:r>
              <a:rPr lang="en-US" sz="2000" dirty="0" smtClean="0"/>
              <a:t>Location</a:t>
            </a:r>
          </a:p>
          <a:p>
            <a:r>
              <a:rPr lang="en-US" sz="2000" dirty="0" smtClean="0"/>
              <a:t>Device Types</a:t>
            </a:r>
          </a:p>
          <a:p>
            <a:r>
              <a:rPr lang="en-US" sz="2000" dirty="0" smtClean="0"/>
              <a:t>System Types</a:t>
            </a:r>
          </a:p>
          <a:p>
            <a:r>
              <a:rPr lang="en-US" sz="2000" dirty="0" smtClean="0"/>
              <a:t>Security Zones</a:t>
            </a:r>
          </a:p>
          <a:p>
            <a:r>
              <a:rPr lang="en-US" sz="2000" dirty="0" smtClean="0"/>
              <a:t>Demarcation Points</a:t>
            </a:r>
          </a:p>
          <a:p>
            <a:r>
              <a:rPr lang="en-US" sz="2000" dirty="0" smtClean="0"/>
              <a:t>Ingress Perimeters</a:t>
            </a:r>
          </a:p>
          <a:p>
            <a:r>
              <a:rPr lang="en-US" sz="2000" dirty="0" smtClean="0"/>
              <a:t>Data Center</a:t>
            </a:r>
          </a:p>
          <a:p>
            <a:r>
              <a:rPr lang="en-US" sz="2000" dirty="0" smtClean="0"/>
              <a:t>Extranet</a:t>
            </a:r>
          </a:p>
          <a:p>
            <a:r>
              <a:rPr lang="en-US" sz="2000" dirty="0" smtClean="0"/>
              <a:t>WAN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….Know your infrastructure….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26876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can only monitor what you know </a:t>
            </a:r>
            <a:r>
              <a:rPr lang="en-US" sz="2400" dirty="0" smtClean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33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949280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Knowledge on how service flow across your </a:t>
            </a:r>
            <a:r>
              <a:rPr lang="en-US" sz="2400" dirty="0" smtClean="0"/>
              <a:t>infrastructure …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…. Service </a:t>
            </a:r>
            <a:r>
              <a:rPr lang="en-US" sz="3600" dirty="0" smtClean="0"/>
              <a:t>Flows (Published Services) </a:t>
            </a:r>
            <a:r>
              <a:rPr lang="en-US" sz="3600" dirty="0" smtClean="0"/>
              <a:t>……</a:t>
            </a:r>
            <a:endParaRPr lang="en-US" sz="3600" dirty="0"/>
          </a:p>
        </p:txBody>
      </p:sp>
      <p:pic>
        <p:nvPicPr>
          <p:cNvPr id="9218" name="Picture 2" descr="\\vmware-host\Shared Folders\Desktop\DTS\Professional Services DTS\Service Flow Analysis\Service Flow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414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4986" y="6093296"/>
            <a:ext cx="5814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</a:rPr>
              <a:t>BUILD A SECURITY SERVICES CATALOG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5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949280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Understanding the service flows will allow you to VISUALIZE…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0" y="1700808"/>
            <a:ext cx="8479422" cy="49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95536" y="129104"/>
            <a:ext cx="8280920" cy="720080"/>
          </a:xfrm>
        </p:spPr>
        <p:txBody>
          <a:bodyPr/>
          <a:lstStyle/>
          <a:p>
            <a:r>
              <a:rPr lang="en-US" sz="3600" dirty="0" smtClean="0"/>
              <a:t>…. Service </a:t>
            </a:r>
            <a:r>
              <a:rPr lang="en-US" sz="3600" dirty="0" smtClean="0"/>
              <a:t>Flows (Internal Services) </a:t>
            </a:r>
            <a:r>
              <a:rPr lang="en-US" sz="3600" dirty="0" smtClean="0"/>
              <a:t>……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4715852"/>
            <a:ext cx="446449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Integration with Vulnerability Management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63888" y="5085184"/>
            <a:ext cx="0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37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464" y="1268760"/>
            <a:ext cx="835292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Build an Asset Database and Integrated into SIEM;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i="1" dirty="0" smtClean="0"/>
              <a:t>Following </a:t>
            </a:r>
            <a:r>
              <a:rPr lang="en-GB" sz="2000" i="1" dirty="0"/>
              <a:t>asset details can be adjusted with Asset Manager:</a:t>
            </a:r>
            <a:endParaRPr lang="en-US" sz="3200" i="1" dirty="0"/>
          </a:p>
          <a:p>
            <a:pPr marL="1085850" lvl="2" indent="-171450">
              <a:buFont typeface="Arial" pitchFamily="34" charset="0"/>
              <a:buChar char="•"/>
            </a:pPr>
            <a:r>
              <a:rPr lang="en-GB" sz="2000" dirty="0"/>
              <a:t>Name</a:t>
            </a:r>
            <a:endParaRPr lang="en-US" sz="3200" dirty="0"/>
          </a:p>
          <a:p>
            <a:pPr marL="1085850" lvl="2" indent="-171450">
              <a:buFont typeface="Arial" pitchFamily="34" charset="0"/>
              <a:buChar char="•"/>
            </a:pPr>
            <a:r>
              <a:rPr lang="en-GB" sz="2000" dirty="0"/>
              <a:t>Description</a:t>
            </a:r>
            <a:endParaRPr lang="en-US" sz="3200" dirty="0"/>
          </a:p>
          <a:p>
            <a:pPr marL="1085850" lvl="2" indent="-171450">
              <a:buFont typeface="Arial" pitchFamily="34" charset="0"/>
              <a:buChar char="•"/>
            </a:pPr>
            <a:r>
              <a:rPr lang="en-GB" sz="2000" dirty="0"/>
              <a:t>Weight</a:t>
            </a:r>
            <a:endParaRPr lang="en-US" sz="3200" dirty="0"/>
          </a:p>
          <a:p>
            <a:pPr marL="1085850" lvl="2" indent="-171450">
              <a:buFont typeface="Arial" pitchFamily="34" charset="0"/>
              <a:buChar char="•"/>
            </a:pPr>
            <a:r>
              <a:rPr lang="en-GB" sz="2000" dirty="0"/>
              <a:t>Operating System </a:t>
            </a:r>
            <a:endParaRPr lang="en-US" sz="3200" dirty="0"/>
          </a:p>
          <a:p>
            <a:pPr marL="1085850" lvl="2" indent="-171450">
              <a:buFont typeface="Arial" pitchFamily="34" charset="0"/>
              <a:buChar char="•"/>
            </a:pPr>
            <a:r>
              <a:rPr lang="en-GB" sz="2000" dirty="0"/>
              <a:t>Business Owner</a:t>
            </a:r>
            <a:endParaRPr lang="en-US" sz="3200" dirty="0"/>
          </a:p>
          <a:p>
            <a:pPr marL="1085850" lvl="2" indent="-171450">
              <a:buFont typeface="Arial" pitchFamily="34" charset="0"/>
              <a:buChar char="•"/>
            </a:pPr>
            <a:r>
              <a:rPr lang="en-GB" sz="2000" dirty="0"/>
              <a:t>Business Owner Contact Information</a:t>
            </a:r>
            <a:endParaRPr lang="en-US" sz="3200" dirty="0"/>
          </a:p>
          <a:p>
            <a:pPr marL="1085850" lvl="2" indent="-171450">
              <a:buFont typeface="Arial" pitchFamily="34" charset="0"/>
              <a:buChar char="•"/>
            </a:pPr>
            <a:r>
              <a:rPr lang="en-GB" sz="2000" dirty="0"/>
              <a:t>Technical Owner</a:t>
            </a:r>
            <a:endParaRPr lang="en-US" sz="3200" dirty="0"/>
          </a:p>
          <a:p>
            <a:pPr marL="1085850" lvl="2" indent="-171450">
              <a:buFont typeface="Arial" pitchFamily="34" charset="0"/>
              <a:buChar char="•"/>
            </a:pPr>
            <a:r>
              <a:rPr lang="en-GB" sz="2000" dirty="0"/>
              <a:t>Technical Owner Contact </a:t>
            </a:r>
            <a:r>
              <a:rPr lang="en-GB" sz="2000" dirty="0" smtClean="0"/>
              <a:t>Information</a:t>
            </a:r>
            <a:endParaRPr lang="en-US" sz="3200" dirty="0"/>
          </a:p>
          <a:p>
            <a:pPr marL="1085850" lvl="2" indent="-171450">
              <a:buFont typeface="Arial" pitchFamily="34" charset="0"/>
              <a:buChar char="•"/>
            </a:pPr>
            <a:r>
              <a:rPr lang="en-GB" sz="2000" dirty="0" smtClean="0"/>
              <a:t>Location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GB" sz="2000" dirty="0" smtClean="0"/>
              <a:t>Risk and Vulnerability Information (CVEs)</a:t>
            </a:r>
            <a:endParaRPr lang="en-US" sz="32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95536" y="129104"/>
            <a:ext cx="828092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Build an Asset Repository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63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Challenges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2899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01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7435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395536" y="188640"/>
            <a:ext cx="828092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Build Policy Compliance: Firewalls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77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5" y="1197025"/>
            <a:ext cx="3715249" cy="460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03960"/>
            <a:ext cx="4482561" cy="460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95536" y="188640"/>
            <a:ext cx="828092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Build Policy Compliance: Firewalls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8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1" y="1124744"/>
            <a:ext cx="3696227" cy="472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10482"/>
            <a:ext cx="4518485" cy="375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95536" y="188640"/>
            <a:ext cx="828092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Build Policy Compliance: Firewalls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08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Now that we have the processes, technology and people what next…..</a:t>
            </a:r>
          </a:p>
          <a:p>
            <a:r>
              <a:rPr lang="en-US" sz="2400" dirty="0" smtClean="0"/>
              <a:t>Build contextual threat cases per environment;</a:t>
            </a:r>
          </a:p>
          <a:p>
            <a:pPr lvl="1"/>
            <a:r>
              <a:rPr lang="en-US" sz="2000" dirty="0" smtClean="0"/>
              <a:t>Extranet</a:t>
            </a:r>
          </a:p>
          <a:p>
            <a:pPr lvl="1"/>
            <a:r>
              <a:rPr lang="en-US" sz="2000" dirty="0" smtClean="0"/>
              <a:t>Internet</a:t>
            </a:r>
          </a:p>
          <a:p>
            <a:pPr lvl="1"/>
            <a:r>
              <a:rPr lang="en-US" sz="2000" dirty="0" smtClean="0"/>
              <a:t>Intranet</a:t>
            </a:r>
          </a:p>
          <a:p>
            <a:pPr lvl="1"/>
            <a:r>
              <a:rPr lang="en-US" sz="2000" dirty="0" smtClean="0"/>
              <a:t>Data Center </a:t>
            </a:r>
          </a:p>
          <a:p>
            <a:pPr lvl="1"/>
            <a:r>
              <a:rPr lang="en-US" sz="2000" dirty="0" smtClean="0"/>
              <a:t>Active Directory</a:t>
            </a:r>
          </a:p>
          <a:p>
            <a:pPr lvl="1"/>
            <a:r>
              <a:rPr lang="en-US" sz="2000" dirty="0" smtClean="0"/>
              <a:t>Malware / Virus Infection and Propagation</a:t>
            </a:r>
          </a:p>
          <a:p>
            <a:pPr lvl="1"/>
            <a:r>
              <a:rPr lang="en-US" sz="2000" dirty="0" err="1" smtClean="0"/>
              <a:t>NetFlow</a:t>
            </a:r>
            <a:r>
              <a:rPr lang="en-US" sz="2000" dirty="0" smtClean="0"/>
              <a:t> Analysis</a:t>
            </a:r>
          </a:p>
          <a:p>
            <a:pPr lvl="1"/>
            <a:r>
              <a:rPr lang="en-US" sz="2000" dirty="0" smtClean="0"/>
              <a:t>Remote Sites / WAN</a:t>
            </a:r>
          </a:p>
          <a:p>
            <a:pPr lvl="1"/>
            <a:r>
              <a:rPr lang="en-US" sz="2000" dirty="0" smtClean="0"/>
              <a:t>Remote Access – IPSEC VPN / SSL VPN</a:t>
            </a:r>
          </a:p>
          <a:p>
            <a:pPr lvl="1"/>
            <a:r>
              <a:rPr lang="en-US" sz="2000" dirty="0" smtClean="0"/>
              <a:t>Wireless</a:t>
            </a:r>
          </a:p>
          <a:p>
            <a:pPr lvl="1"/>
            <a:r>
              <a:rPr lang="en-US" sz="2000" dirty="0" smtClean="0"/>
              <a:t>etc…..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Develop Threat Cases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36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19675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132" y="1104419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 define threat cases per environment … not by system…. (silo)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CONTEXTUAL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SERVICE ORIENTATED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USER CENTRIC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24888"/>
              </p:ext>
            </p:extLst>
          </p:nvPr>
        </p:nvGraphicFramePr>
        <p:xfrm>
          <a:off x="463132" y="2348880"/>
          <a:ext cx="8280920" cy="3519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5239"/>
                <a:gridCol w="6995681"/>
              </a:tblGrid>
              <a:tr h="3647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Threat Case Development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OS.WIN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Microsoft</a:t>
                      </a:r>
                      <a:r>
                        <a:rPr lang="en-US" sz="1200" baseline="0" dirty="0" smtClean="0">
                          <a:effectLst/>
                        </a:rPr>
                        <a:t> Windows Servers - </a:t>
                      </a:r>
                      <a:r>
                        <a:rPr lang="en-US" sz="1200" dirty="0" smtClean="0">
                          <a:effectLst/>
                        </a:rPr>
                        <a:t>Threat Case Development Documentation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Microsoft </a:t>
                      </a:r>
                      <a:r>
                        <a:rPr lang="en-US" sz="1200" dirty="0">
                          <a:effectLst/>
                        </a:rPr>
                        <a:t>Active Directory </a:t>
                      </a:r>
                      <a:r>
                        <a:rPr lang="en-US" sz="1200" dirty="0" smtClean="0">
                          <a:effectLst/>
                        </a:rPr>
                        <a:t>- Threat Case Development Documentation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MSIIS</a:t>
                      </a:r>
                      <a:endParaRPr lang="en-US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MSSQL</a:t>
                      </a:r>
                      <a:endParaRPr lang="en-US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MSEXC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Microsoft Application </a:t>
                      </a:r>
                      <a:r>
                        <a:rPr lang="en-US" sz="1200" dirty="0" smtClean="0">
                          <a:effectLst/>
                        </a:rPr>
                        <a:t>- Threat Case Development Documentation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</a:rPr>
                        <a:t>IIS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</a:rPr>
                        <a:t>MSSQL 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effectLst/>
                        </a:rPr>
                        <a:t>Exchange</a:t>
                      </a:r>
                      <a:br>
                        <a:rPr lang="en-US" sz="1200" dirty="0" smtClean="0">
                          <a:effectLst/>
                        </a:rPr>
                      </a:br>
                      <a:endParaRPr lang="en-US" sz="12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IBMAIX</a:t>
                      </a:r>
                      <a:endParaRPr lang="en-US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LINUX</a:t>
                      </a:r>
                      <a:endParaRPr lang="en-US" sz="1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SOLARIS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UNIX/LINUX/SOLARIS/AIX – Threat Case Development Documentation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PRIVACC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Advanced Threat Cases for Privileged User and Special Account Activity and Monitoring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N/A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Baseline Security Settings on UNIX/LINUX/SOLARIS/AIX server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BUSINT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Business Internet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EXTRNT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Extranet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S2SVPN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Site to Site VPN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95536" y="129104"/>
            <a:ext cx="8280920" cy="720080"/>
          </a:xfrm>
        </p:spPr>
        <p:txBody>
          <a:bodyPr/>
          <a:lstStyle/>
          <a:p>
            <a:r>
              <a:rPr lang="en-US" sz="4000" dirty="0" smtClean="0"/>
              <a:t>Develop Threat Cases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688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49280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Advanced threat cases - environment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132" y="1104419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 define threat cases per environment …</a:t>
            </a:r>
          </a:p>
          <a:p>
            <a:r>
              <a:rPr lang="en-US" dirty="0"/>
              <a:t>	</a:t>
            </a:r>
            <a:r>
              <a:rPr lang="en-US" dirty="0" smtClean="0"/>
              <a:t>…. Eventually …. Should …. Include …. All …. Environment …..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036661"/>
              </p:ext>
            </p:extLst>
          </p:nvPr>
        </p:nvGraphicFramePr>
        <p:xfrm>
          <a:off x="467544" y="1965442"/>
          <a:ext cx="8130920" cy="3479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2957"/>
                <a:gridCol w="7207963"/>
              </a:tblGrid>
              <a:tr h="281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ID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</a:rPr>
                        <a:t>Threat Case Development</a:t>
                      </a:r>
                      <a:endParaRPr lang="en-US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</a:rPr>
                        <a:t>INTOFF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</a:rPr>
                        <a:t>International </a:t>
                      </a:r>
                      <a:r>
                        <a:rPr lang="en-US" sz="1050" dirty="0" smtClean="0">
                          <a:effectLst/>
                          <a:latin typeface="+mj-lt"/>
                        </a:rPr>
                        <a:t>Offices – Global MPLS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j-lt"/>
                        </a:rPr>
                        <a:t>SSLVPN</a:t>
                      </a:r>
                      <a:endParaRPr lang="en-US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</a:rPr>
                        <a:t>Juniper SSL VPN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j-lt"/>
                        </a:rPr>
                        <a:t>NATIONAL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</a:rPr>
                        <a:t>IPVPN </a:t>
                      </a:r>
                      <a:r>
                        <a:rPr lang="en-US" sz="1050" dirty="0" smtClean="0">
                          <a:effectLst/>
                          <a:latin typeface="+mj-lt"/>
                        </a:rPr>
                        <a:t>–National MPLS IPVPN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j-lt"/>
                        </a:rPr>
                        <a:t>WIRLESS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j-lt"/>
                        </a:rPr>
                        <a:t>Wireless Infrastructure</a:t>
                      </a:r>
                      <a:endParaRPr lang="en-US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j-lt"/>
                        </a:rPr>
                        <a:t>VOIPUC</a:t>
                      </a:r>
                      <a:endParaRPr lang="en-US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j-lt"/>
                        </a:rPr>
                        <a:t>Voice over IP</a:t>
                      </a:r>
                      <a:endParaRPr lang="en-US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j-lt"/>
                        </a:rPr>
                        <a:t>VSAT</a:t>
                      </a:r>
                      <a:endParaRPr lang="en-US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  <a:latin typeface="+mj-lt"/>
                        </a:rPr>
                        <a:t>VSAT – Satellite</a:t>
                      </a:r>
                      <a:endParaRPr lang="en-US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</a:rPr>
                        <a:t>DIGPKI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</a:rPr>
                        <a:t>PKI and X.509 Digital Certificates (systems threat case)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j-lt"/>
                        </a:rPr>
                        <a:t>AAA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+mj-lt"/>
                        </a:rPr>
                        <a:t>AAA </a:t>
                      </a:r>
                      <a:r>
                        <a:rPr lang="en-US" sz="1050" dirty="0">
                          <a:effectLst/>
                          <a:latin typeface="+mj-lt"/>
                        </a:rPr>
                        <a:t>(systems threat case)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</a:rPr>
                        <a:t>HIPS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</a:rPr>
                        <a:t>HIPS </a:t>
                      </a:r>
                      <a:r>
                        <a:rPr lang="en-US" sz="1050" dirty="0" smtClean="0">
                          <a:effectLst/>
                          <a:latin typeface="+mj-lt"/>
                        </a:rPr>
                        <a:t>and</a:t>
                      </a:r>
                      <a:r>
                        <a:rPr lang="en-US" sz="1050" baseline="0" dirty="0" smtClean="0">
                          <a:effectLst/>
                          <a:latin typeface="+mj-lt"/>
                        </a:rPr>
                        <a:t> Application Whitelisting</a:t>
                      </a:r>
                      <a:endParaRPr lang="en-US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EXECACC</a:t>
                      </a:r>
                      <a:endParaRPr lang="en-U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Executive</a:t>
                      </a:r>
                      <a:r>
                        <a:rPr lang="en-US" sz="11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Account Monitoring</a:t>
                      </a:r>
                      <a:endParaRPr lang="en-U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SAP</a:t>
                      </a:r>
                      <a:endParaRPr lang="en-U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SAP Router and SAP Privilege</a:t>
                      </a:r>
                      <a:r>
                        <a:rPr lang="en-US" sz="11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Activity Monitoring</a:t>
                      </a:r>
                      <a:endParaRPr lang="en-U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COMPLIANCE</a:t>
                      </a:r>
                      <a:endParaRPr lang="en-U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Compliance and Best Practices Configuration</a:t>
                      </a:r>
                      <a:endParaRPr lang="en-U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NAC</a:t>
                      </a:r>
                      <a:endParaRPr lang="en-U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Network Admission Control </a:t>
                      </a:r>
                      <a:endParaRPr lang="en-U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IPS-AV</a:t>
                      </a:r>
                      <a:endParaRPr lang="en-U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IPS</a:t>
                      </a:r>
                      <a:r>
                        <a:rPr lang="en-US" sz="11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and AV Management Console</a:t>
                      </a:r>
                      <a:endParaRPr lang="en-U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EMAIL</a:t>
                      </a:r>
                      <a:endParaRPr lang="en-U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Email Security – Business Internet Gateway</a:t>
                      </a:r>
                      <a:endParaRPr lang="en-U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DAM</a:t>
                      </a:r>
                      <a:endParaRPr lang="en-U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Database Activity Monitoring</a:t>
                      </a:r>
                      <a:r>
                        <a:rPr lang="en-US" sz="11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(DAM)</a:t>
                      </a:r>
                      <a:endParaRPr lang="en-U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SFT</a:t>
                      </a:r>
                      <a:endParaRPr lang="en-U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Secure File</a:t>
                      </a:r>
                      <a:r>
                        <a:rPr lang="en-US" sz="11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Transfer</a:t>
                      </a:r>
                      <a:endParaRPr lang="en-US" sz="11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3372" y="574603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i="1" dirty="0" smtClean="0"/>
              <a:t>IMPORTANT – understand the environment and understand the threats related to those environment…..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395536" y="129104"/>
            <a:ext cx="828092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Develop Threat Cases – RHEL</a:t>
            </a:r>
            <a:endParaRPr lang="en-US" sz="36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9" y="1124744"/>
            <a:ext cx="3883669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43" y="980728"/>
            <a:ext cx="4347137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5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395536" y="129104"/>
            <a:ext cx="828092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Develop Threat Cases – RHEL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4176464" cy="504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74441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21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5488" y="4941168"/>
            <a:ext cx="79849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Important Note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"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OS.WIN.010.Offense: Multiple Logon for Single User from Different Locations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" offense is disabled pending application/system accounts names clarifications to be excluded from the rule's logic.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5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2" y="1145328"/>
            <a:ext cx="4161656" cy="24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45205"/>
            <a:ext cx="5246159" cy="206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ent Arrow 5"/>
          <p:cNvSpPr/>
          <p:nvPr/>
        </p:nvSpPr>
        <p:spPr>
          <a:xfrm rot="5400000">
            <a:off x="5004048" y="1687853"/>
            <a:ext cx="864096" cy="86409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395536" y="188640"/>
            <a:ext cx="828092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Develop Threat Cases – Windows Servers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24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9512" y="384080"/>
            <a:ext cx="8841441" cy="740664"/>
          </a:xfrm>
          <a:prstGeom prst="rect">
            <a:avLst/>
          </a:prstGeom>
        </p:spPr>
        <p:txBody>
          <a:bodyPr/>
          <a:lstStyle>
            <a:lvl1pPr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  <a:defRPr lang="en-US" sz="2400" b="1" kern="1200" cap="all" baseline="0" dirty="0" smtClean="0">
                <a:solidFill>
                  <a:srgbClr val="292929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b="0" dirty="0" smtClean="0"/>
              <a:t>*nix authentication … follow the process</a:t>
            </a:r>
            <a:endParaRPr lang="en-US" sz="2800" b="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3" y="1374998"/>
            <a:ext cx="87915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8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 </a:t>
            </a:r>
            <a:r>
              <a:rPr lang="en-US" dirty="0" smtClean="0"/>
              <a:t>CSOC </a:t>
            </a:r>
            <a:r>
              <a:rPr lang="en-US" dirty="0" smtClean="0"/>
              <a:t>landscape…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8" y="1124744"/>
            <a:ext cx="889592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635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95536" y="129104"/>
            <a:ext cx="828092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Offense Management Naming Convention</a:t>
            </a:r>
            <a:endParaRPr lang="en-US" sz="36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886" y="1268760"/>
            <a:ext cx="3480220" cy="450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6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49280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170" name="Picture 2" descr="\\vmware-host\Shared Folders\Desktop\DTS\Projects\Aramco\IPC STRM\SIEM Project\Aramco Documents\IR Program\Aramco IRH and SIEM Integration v2.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24" y="1124744"/>
            <a:ext cx="7534492" cy="55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369188" y="188640"/>
            <a:ext cx="828092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Offense Management Workflow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09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7" y="1196752"/>
            <a:ext cx="7563637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US" dirty="0" smtClean="0"/>
              <a:t>Cyber SOC </a:t>
            </a:r>
            <a:r>
              <a:rPr lang="en-US" dirty="0" smtClean="0"/>
              <a:t>Wiki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6101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CSOC-Wiki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1940675" y="5364505"/>
            <a:ext cx="5007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https://</a:t>
            </a:r>
            <a:r>
              <a:rPr lang="en-US" sz="3200" dirty="0" smtClean="0"/>
              <a:t>SOC-wiki.intranet.xyz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2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CSOC-Wiki </a:t>
            </a:r>
            <a:r>
              <a:rPr lang="en-US" dirty="0" smtClean="0"/>
              <a:t>-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endParaRPr lang="en-US" sz="2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2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Purpose of the </a:t>
            </a:r>
            <a:r>
              <a:rPr lang="en-US" sz="2800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WiKi</a:t>
            </a:r>
            <a:endParaRPr lang="en-US" sz="2800" i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Centralized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Repository for SOC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Collaborate and Share Information with other Team Members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Easy of use and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searchable (Google Like) 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Integrations with other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toolsets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800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2800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Challenges within CSOC</a:t>
            </a:r>
            <a:endParaRPr lang="en-US" sz="28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Current Issues with SIEM Processes, Documentations, Offence Handling, Knowledge Sharing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SIEM Integrations into SOC-Wiki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SIEM Threat Cases </a:t>
            </a: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CSOC </a:t>
            </a:r>
            <a:r>
              <a:rPr lang="en-US" dirty="0" smtClean="0"/>
              <a:t>Wiki – SIEM Integration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321297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CSOC - </a:t>
            </a:r>
            <a:r>
              <a:rPr lang="en-US" sz="2400" u="sng" dirty="0" err="1" smtClean="0"/>
              <a:t>WiKi</a:t>
            </a:r>
            <a:endParaRPr lang="en-US" sz="2400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559" y="3768928"/>
            <a:ext cx="221856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3848" y="3140968"/>
            <a:ext cx="2880320" cy="1800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30760"/>
            <a:ext cx="1152128" cy="147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06420"/>
            <a:ext cx="1152128" cy="147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38468"/>
            <a:ext cx="1152128" cy="147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123728" y="2809324"/>
            <a:ext cx="936104" cy="490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47664" y="13307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Processes</a:t>
            </a:r>
            <a:endParaRPr lang="en-US" u="sng" dirty="0"/>
          </a:p>
        </p:txBody>
      </p:sp>
      <p:pic>
        <p:nvPicPr>
          <p:cNvPr id="15" name="Picture 5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56960"/>
            <a:ext cx="1421357" cy="8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7" y="4385688"/>
            <a:ext cx="1421357" cy="8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79" y="4725144"/>
            <a:ext cx="1421357" cy="8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195736" y="52392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Threat Cases</a:t>
            </a:r>
            <a:endParaRPr lang="en-US" u="sng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51720" y="4056960"/>
            <a:ext cx="1008112" cy="421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\\vmware-host\Shared Folders\Desktop\DTS\Projects\Aramco\IPC STRM\SIEM Project\Aramco Documents\IR Program\Aramco IRH and SIEM Integration v2.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1743102" cy="128125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4572000" y="2473694"/>
            <a:ext cx="0" cy="523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80112" y="114609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Workflows</a:t>
            </a:r>
            <a:endParaRPr lang="en-US" u="sng" dirty="0"/>
          </a:p>
        </p:txBody>
      </p:sp>
      <p:sp>
        <p:nvSpPr>
          <p:cNvPr id="23" name="Right Arrow 22"/>
          <p:cNvSpPr/>
          <p:nvPr/>
        </p:nvSpPr>
        <p:spPr>
          <a:xfrm>
            <a:off x="6228184" y="3890665"/>
            <a:ext cx="720080" cy="258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92280" y="3140968"/>
            <a:ext cx="1728192" cy="1759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Security Maturity Level </a:t>
            </a:r>
          </a:p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 to 5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6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2" grpId="0"/>
      <p:bldP spid="18" grpId="0"/>
      <p:bldP spid="25" grpId="0"/>
      <p:bldP spid="23" grpId="0" animBg="1"/>
      <p:bldP spid="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CSOC </a:t>
            </a:r>
            <a:r>
              <a:rPr lang="en-US" dirty="0" smtClean="0"/>
              <a:t>Wiki – SIEM Integration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5949280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186272"/>
              </p:ext>
            </p:extLst>
          </p:nvPr>
        </p:nvGraphicFramePr>
        <p:xfrm>
          <a:off x="755576" y="1221928"/>
          <a:ext cx="7488832" cy="5447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Visio" r:id="rId3" imgW="15022055" imgH="10947670" progId="Visio.Drawing.11">
                  <p:embed/>
                </p:oleObj>
              </mc:Choice>
              <mc:Fallback>
                <p:oleObj name="Visio" r:id="rId3" imgW="15022055" imgH="1094767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221928"/>
                        <a:ext cx="7488832" cy="5447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4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CSOC </a:t>
            </a:r>
            <a:r>
              <a:rPr lang="en-US" dirty="0" smtClean="0"/>
              <a:t>Wiki – SIEM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4" y="1851645"/>
            <a:ext cx="7749980" cy="352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2442374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SIEM Threat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SOC Wiki – SIEM Threat Cases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85" y="4365104"/>
            <a:ext cx="82296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Listed above is how Threat Cases are displayed in SOC-Wiki</a:t>
            </a:r>
          </a:p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Threat Case Name, Severity, Status</a:t>
            </a:r>
          </a:p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Information - Centralized, Detailed and Searchable </a:t>
            </a:r>
          </a:p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Information updated by SIEM and SOC Teams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0486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1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49280"/>
            <a:ext cx="914400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SOC Wiki – SIEM Threat Cases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52" y="1142256"/>
            <a:ext cx="5715000" cy="9906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Example: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797" y="1052736"/>
            <a:ext cx="5399137" cy="20806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400" y="3212976"/>
            <a:ext cx="5405534" cy="3463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664296" cy="48321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3131840" y="1844824"/>
            <a:ext cx="30395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31840" y="1844824"/>
            <a:ext cx="0" cy="15121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22312" y="3356992"/>
            <a:ext cx="22555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7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61048"/>
            <a:ext cx="3253442" cy="19933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6095037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Shah H Sheikh – Sr. Security Solutions Consultant</a:t>
            </a:r>
          </a:p>
          <a:p>
            <a:pPr algn="r"/>
            <a:r>
              <a:rPr lang="en-US" sz="1200" dirty="0" err="1" smtClean="0"/>
              <a:t>MEng</a:t>
            </a:r>
            <a:r>
              <a:rPr lang="en-US" sz="1200" dirty="0"/>
              <a:t> </a:t>
            </a:r>
            <a:r>
              <a:rPr lang="en-US" sz="1200" dirty="0" smtClean="0"/>
              <a:t>CISSP CISA CISM CRISC CCSK</a:t>
            </a:r>
          </a:p>
          <a:p>
            <a:pPr algn="r"/>
            <a:r>
              <a:rPr lang="en-US" sz="1200" dirty="0" smtClean="0">
                <a:hlinkClick r:id="rId3"/>
              </a:rPr>
              <a:t>shah@dts-solution.com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01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Outsourced or In-house ?!?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1297"/>
            <a:ext cx="4114800" cy="2705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81388"/>
            <a:ext cx="4114800" cy="2279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4355976" y="2751311"/>
            <a:ext cx="108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… VS …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31409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In-Housed SOC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build a </a:t>
            </a:r>
            <a:r>
              <a:rPr lang="en-US" dirty="0" smtClean="0"/>
              <a:t>CSOC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95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Objectives for </a:t>
            </a:r>
            <a:r>
              <a:rPr lang="en-US" dirty="0" smtClean="0"/>
              <a:t>CSOC </a:t>
            </a:r>
            <a:r>
              <a:rPr lang="en-US" dirty="0" smtClean="0"/>
              <a:t>… (1)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7504" y="1054472"/>
            <a:ext cx="8928992" cy="4822800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9001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Manages and Coordinates </a:t>
            </a:r>
            <a:r>
              <a:rPr lang="en-US" sz="2400" dirty="0" smtClean="0"/>
              <a:t>the </a:t>
            </a:r>
            <a:r>
              <a:rPr lang="en-US" sz="2400" dirty="0"/>
              <a:t>response to Cyber Threats and Incidents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Monitors the </a:t>
            </a:r>
            <a:r>
              <a:rPr lang="en-US" sz="2400" dirty="0" smtClean="0"/>
              <a:t>Cyber </a:t>
            </a:r>
            <a:r>
              <a:rPr lang="en-US" sz="2400" dirty="0"/>
              <a:t>Security posture and reports deficiencies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Coordinates with </a:t>
            </a:r>
            <a:r>
              <a:rPr lang="en-US" sz="2400" dirty="0" smtClean="0"/>
              <a:t>regulatory bodies</a:t>
            </a:r>
            <a:endParaRPr lang="en-US" sz="2400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Performs Threat and Vulnerability Analysis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Performs Analysis of Cyber Security Events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Maintains </a:t>
            </a:r>
            <a:r>
              <a:rPr lang="en-US" sz="2400" dirty="0" smtClean="0"/>
              <a:t>an Internal Database </a:t>
            </a:r>
            <a:r>
              <a:rPr lang="en-US" sz="2400" dirty="0"/>
              <a:t>of </a:t>
            </a:r>
            <a:r>
              <a:rPr lang="en-US" sz="2400" dirty="0" smtClean="0"/>
              <a:t>Cyber </a:t>
            </a:r>
            <a:r>
              <a:rPr lang="en-US" sz="2400" dirty="0"/>
              <a:t>Security Incidents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Provide Alerts and Notifications to General and Specific Threats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Provide regular reporting to </a:t>
            </a:r>
            <a:r>
              <a:rPr lang="en-US" sz="2400" dirty="0" smtClean="0"/>
              <a:t>Management and </a:t>
            </a:r>
            <a:r>
              <a:rPr lang="en-US" sz="2400" dirty="0"/>
              <a:t>Cyber Incident Responders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81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Objectives for  </a:t>
            </a:r>
            <a:r>
              <a:rPr lang="en-US" dirty="0" smtClean="0"/>
              <a:t>CSOC </a:t>
            </a:r>
            <a:r>
              <a:rPr lang="en-US" dirty="0" smtClean="0"/>
              <a:t>… (2)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7504" y="1054472"/>
            <a:ext cx="8928992" cy="4822800"/>
          </a:xfrm>
          <a:prstGeom prst="rect">
            <a:avLst/>
          </a:prstGeom>
          <a:solidFill>
            <a:srgbClr val="D1D1D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6409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Reduce the response time of security incident from initial findings, to reporting to containment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Recovery Time Objective (RTO) in case of security incident materializing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Proactive Security Monitoring based on predefined security metrics / KPI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Raise Awareness of Information Security across </a:t>
            </a:r>
            <a:r>
              <a:rPr lang="en-US" sz="2400" dirty="0" smtClean="0"/>
              <a:t> </a:t>
            </a:r>
            <a:r>
              <a:rPr lang="en-US" sz="2400" dirty="0"/>
              <a:t>community of leaders and sub-ordinates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/>
              <a:t>Ability to correlate system, application, network, server, security logs in a consistent way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05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 D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DTS</Template>
  <TotalTime>3464</TotalTime>
  <Words>2146</Words>
  <Application>Microsoft Office PowerPoint</Application>
  <PresentationFormat>On-screen Show (4:3)</PresentationFormat>
  <Paragraphs>445</Paragraphs>
  <Slides>59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Presentation Template DTS</vt:lpstr>
      <vt:lpstr>Visio</vt:lpstr>
      <vt:lpstr>Microsoft Office Visio Drawing</vt:lpstr>
      <vt:lpstr>PowerPoint Presentation</vt:lpstr>
      <vt:lpstr>Cyber Security Operations Center</vt:lpstr>
      <vt:lpstr>Current Challenges</vt:lpstr>
      <vt:lpstr>Current Challenges</vt:lpstr>
      <vt:lpstr>The current CSOC landscape…</vt:lpstr>
      <vt:lpstr>Outsourced or In-house ?!?</vt:lpstr>
      <vt:lpstr>Why build a CSOC?</vt:lpstr>
      <vt:lpstr>Key Objectives for CSOC … (1)</vt:lpstr>
      <vt:lpstr>Key Objectives for  CSOC … (2)</vt:lpstr>
      <vt:lpstr>Key Objectives for  CSOC … (3)</vt:lpstr>
      <vt:lpstr>Key Objectives for  CSOC … (4)</vt:lpstr>
      <vt:lpstr>Components of a CSOC</vt:lpstr>
      <vt:lpstr>Key Success Factors in a CSOC</vt:lpstr>
      <vt:lpstr>CSOC – Core Components</vt:lpstr>
      <vt:lpstr>CSOC – Core Components</vt:lpstr>
      <vt:lpstr>CSOC – Core Components</vt:lpstr>
      <vt:lpstr>CSOC – Core Components</vt:lpstr>
      <vt:lpstr>CSOC – Core Components</vt:lpstr>
      <vt:lpstr>CSOC – Core Components</vt:lpstr>
      <vt:lpstr>CSOC Technologies … </vt:lpstr>
      <vt:lpstr>CSOC Technologies …</vt:lpstr>
      <vt:lpstr>CSOC (before) ….. &lt; The Silos &gt;…</vt:lpstr>
      <vt:lpstr>CSOC (after) …. Automation</vt:lpstr>
      <vt:lpstr>CSOC – Developing Processes</vt:lpstr>
      <vt:lpstr>CSOC – Developing Processes</vt:lpstr>
      <vt:lpstr>CSOC – Developing Processes</vt:lpstr>
      <vt:lpstr>CSOC – Developing Processes</vt:lpstr>
      <vt:lpstr>CSOC – Developing Processes</vt:lpstr>
      <vt:lpstr>CSOC – Developing Processes</vt:lpstr>
      <vt:lpstr>CSOC – Developing Processes</vt:lpstr>
      <vt:lpstr>CSOC – Developing Processes</vt:lpstr>
      <vt:lpstr>CSOC – Developing Processes</vt:lpstr>
      <vt:lpstr>CSOC – Developing Processes</vt:lpstr>
      <vt:lpstr>CSOC – Developing Processes</vt:lpstr>
      <vt:lpstr>Cyber Security Operations Center</vt:lpstr>
      <vt:lpstr>….Know your infrastructure….</vt:lpstr>
      <vt:lpstr>…. Service Flows (Published Services) ……</vt:lpstr>
      <vt:lpstr>…. Service Flows (Internal Services) ……</vt:lpstr>
      <vt:lpstr>PowerPoint Presentation</vt:lpstr>
      <vt:lpstr>PowerPoint Presentation</vt:lpstr>
      <vt:lpstr>PowerPoint Presentation</vt:lpstr>
      <vt:lpstr>PowerPoint Presentation</vt:lpstr>
      <vt:lpstr>Develop Threat Cases </vt:lpstr>
      <vt:lpstr>Develop Threat Cases </vt:lpstr>
      <vt:lpstr>Advanced threat cases -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Cyber SOC Wiki</vt:lpstr>
      <vt:lpstr>CSOC-Wiki - Goals</vt:lpstr>
      <vt:lpstr>CSOC Wiki – SIEM Integration</vt:lpstr>
      <vt:lpstr>CSOC Wiki – SIEM Integration</vt:lpstr>
      <vt:lpstr>CSOC Wiki – SIEM Integration</vt:lpstr>
      <vt:lpstr>SOC Wiki – SIEM Threat Cases</vt:lpstr>
      <vt:lpstr>SOC Wiki – SIEM Threat Cases</vt:lpstr>
      <vt:lpstr>PowerPoint Presentation</vt:lpstr>
    </vt:vector>
  </TitlesOfParts>
  <Company>Juniper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 Sheikh</dc:creator>
  <cp:lastModifiedBy>Shah Sheikh</cp:lastModifiedBy>
  <cp:revision>172</cp:revision>
  <dcterms:created xsi:type="dcterms:W3CDTF">2011-06-01T12:51:54Z</dcterms:created>
  <dcterms:modified xsi:type="dcterms:W3CDTF">2015-11-18T08:02:28Z</dcterms:modified>
</cp:coreProperties>
</file>