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4"/>
  </p:sldMasterIdLst>
  <p:notesMasterIdLst>
    <p:notesMasterId r:id="rId44"/>
  </p:notesMasterIdLst>
  <p:sldIdLst>
    <p:sldId id="256" r:id="rId5"/>
    <p:sldId id="257" r:id="rId6"/>
    <p:sldId id="276" r:id="rId7"/>
    <p:sldId id="277" r:id="rId8"/>
    <p:sldId id="278" r:id="rId9"/>
    <p:sldId id="279" r:id="rId10"/>
    <p:sldId id="263" r:id="rId11"/>
    <p:sldId id="281" r:id="rId12"/>
    <p:sldId id="296" r:id="rId13"/>
    <p:sldId id="297" r:id="rId14"/>
    <p:sldId id="298" r:id="rId15"/>
    <p:sldId id="299" r:id="rId16"/>
    <p:sldId id="300" r:id="rId17"/>
    <p:sldId id="301" r:id="rId18"/>
    <p:sldId id="302" r:id="rId19"/>
    <p:sldId id="264" r:id="rId20"/>
    <p:sldId id="266" r:id="rId21"/>
    <p:sldId id="268" r:id="rId22"/>
    <p:sldId id="267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65" r:id="rId31"/>
    <p:sldId id="295" r:id="rId32"/>
    <p:sldId id="283" r:id="rId33"/>
    <p:sldId id="284" r:id="rId34"/>
    <p:sldId id="287" r:id="rId35"/>
    <p:sldId id="288" r:id="rId36"/>
    <p:sldId id="290" r:id="rId37"/>
    <p:sldId id="291" r:id="rId38"/>
    <p:sldId id="292" r:id="rId39"/>
    <p:sldId id="293" r:id="rId40"/>
    <p:sldId id="294" r:id="rId41"/>
    <p:sldId id="289" r:id="rId42"/>
    <p:sldId id="285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 Sellier" initials="AS" lastIdx="9" clrIdx="0">
    <p:extLst/>
  </p:cmAuthor>
  <p:cmAuthor id="2" name="Bronwen Matthews" initials="BM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732" autoAdjust="0"/>
    <p:restoredTop sz="77168" autoAdjust="0"/>
  </p:normalViewPr>
  <p:slideViewPr>
    <p:cSldViewPr snapToGrid="0">
      <p:cViewPr>
        <p:scale>
          <a:sx n="95" d="100"/>
          <a:sy n="95" d="100"/>
        </p:scale>
        <p:origin x="-488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notesMaster" Target="notesMasters/notesMaster1.xml"/><Relationship Id="rId45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90B5E1-AE4A-4638-A636-0D0B553AFE14}" type="datetimeFigureOut">
              <a:rPr lang="en-US" smtClean="0"/>
              <a:t>11/9/16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3B8885-075E-4BA2-B3FB-CBFA590A0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40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https://github.com/hslatman/awesome-threat-intelligence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B8885-075E-4BA2-B3FB-CBFA590A01C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6694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Rename some</a:t>
            </a:r>
            <a:r>
              <a:rPr lang="en-US" baseline="0" dirty="0"/>
              <a:t> of those variables so they look a little nicer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B8885-075E-4BA2-B3FB-CBFA590A01C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58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Only get those actors which have fired on</a:t>
            </a:r>
            <a:r>
              <a:rPr lang="en-US" baseline="0" dirty="0"/>
              <a:t> more than one signature.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B8885-075E-4BA2-B3FB-CBFA590A01C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816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Cool</a:t>
            </a:r>
            <a:r>
              <a:rPr lang="en-US" baseline="0" dirty="0"/>
              <a:t> little trick in </a:t>
            </a:r>
            <a:r>
              <a:rPr lang="en-US" baseline="0" dirty="0" err="1"/>
              <a:t>Splunk</a:t>
            </a:r>
            <a:r>
              <a:rPr lang="en-US" baseline="0" dirty="0"/>
              <a:t> to get the geolocation of an IP address – And then, combine the country and city into a single field (could remain separated if you’d like)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B8885-075E-4BA2-B3FB-CBFA590A01C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7756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Append</a:t>
            </a:r>
            <a:r>
              <a:rPr lang="en-US" baseline="0" dirty="0"/>
              <a:t> rows that don’t already exist to the table so we can keep old indicators that weren’t newly generated by this lookup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B8885-075E-4BA2-B3FB-CBFA590A01C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5834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Remove the duplicates and push</a:t>
            </a:r>
            <a:r>
              <a:rPr lang="en-US" baseline="0" dirty="0"/>
              <a:t> them out to a new lookup table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B8885-075E-4BA2-B3FB-CBFA590A01C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6101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B8885-075E-4BA2-B3FB-CBFA590A01C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433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B8885-075E-4BA2-B3FB-CBFA590A01C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316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we can jump into our </a:t>
            </a:r>
            <a:r>
              <a:rPr lang="en-US" dirty="0" err="1"/>
              <a:t>Splunk</a:t>
            </a:r>
            <a:r>
              <a:rPr lang="en-US" baseline="0" dirty="0"/>
              <a:t> instance and see our events beginning to come in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B8885-075E-4BA2-B3FB-CBFA590A01C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46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with this data, we can do</a:t>
            </a:r>
            <a:r>
              <a:rPr lang="en-US" baseline="0" dirty="0"/>
              <a:t> some fancy search functions to find legitimate threat actors, and record them.</a:t>
            </a:r>
          </a:p>
          <a:p>
            <a:endParaRPr lang="en-US" dirty="0"/>
          </a:p>
          <a:p>
            <a:r>
              <a:rPr lang="en-US" dirty="0"/>
              <a:t>Here’s the search to pipe</a:t>
            </a:r>
            <a:r>
              <a:rPr lang="en-US" baseline="0" dirty="0"/>
              <a:t> into a lookup table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B8885-075E-4BA2-B3FB-CBFA590A01C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280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 piece by piece</a:t>
            </a:r>
            <a:r>
              <a:rPr lang="en-US" baseline="0" dirty="0"/>
              <a:t> through the search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B8885-075E-4BA2-B3FB-CBFA590A01C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156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Get</a:t>
            </a:r>
            <a:r>
              <a:rPr lang="en-US" baseline="0"/>
              <a:t> rid of all internal addresses – Including your external IP space – don’t want your IP addresses added to the threat list now, do we?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B8885-075E-4BA2-B3FB-CBFA590A01C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433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Get</a:t>
            </a:r>
            <a:r>
              <a:rPr lang="en-US" baseline="0" dirty="0"/>
              <a:t> rid of all internal addresses – Including your external IP space – don’t want your IP addresses added to the threat list now, do we?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B8885-075E-4BA2-B3FB-CBFA590A01C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560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we need to get the latest time we’ve seen the alert, all</a:t>
            </a:r>
            <a:r>
              <a:rPr lang="en-US" baseline="0" dirty="0"/>
              <a:t> the signatures we’ve seen in this timeframe, the number of our IP’s that it’s attacking, the count of signatures, and the number of events, all grouped by the </a:t>
            </a:r>
            <a:r>
              <a:rPr lang="en-US" baseline="0" dirty="0" err="1"/>
              <a:t>srce_ip</a:t>
            </a:r>
            <a:r>
              <a:rPr lang="en-US" baseline="0" dirty="0"/>
              <a:t>, the attacker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B8885-075E-4BA2-B3FB-CBFA590A01C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473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just simply converts nasty</a:t>
            </a:r>
            <a:r>
              <a:rPr lang="en-US" baseline="0" dirty="0"/>
              <a:t> epoch time to human readable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B8885-075E-4BA2-B3FB-CBFA590A01C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487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756DB-FB49-4197-A923-C40E929AC4D4}" type="datetimeFigureOut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4C527-34F5-4C0D-815F-D7D28CD03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130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756DB-FB49-4197-A923-C40E929AC4D4}" type="datetimeFigureOut">
              <a:rPr lang="en-US" smtClean="0"/>
              <a:t>11/9/16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4C527-34F5-4C0D-815F-D7D28CD03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06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756DB-FB49-4197-A923-C40E929AC4D4}" type="datetimeFigureOut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4C527-34F5-4C0D-815F-D7D28CD03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851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756DB-FB49-4197-A923-C40E929AC4D4}" type="datetimeFigureOut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4C527-34F5-4C0D-815F-D7D28CD03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1068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756DB-FB49-4197-A923-C40E929AC4D4}" type="datetimeFigureOut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4C527-34F5-4C0D-815F-D7D28CD03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5749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756DB-FB49-4197-A923-C40E929AC4D4}" type="datetimeFigureOut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4C527-34F5-4C0D-815F-D7D28CD03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535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756DB-FB49-4197-A923-C40E929AC4D4}" type="datetimeFigureOut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4C527-34F5-4C0D-815F-D7D28CD03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2582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756DB-FB49-4197-A923-C40E929AC4D4}" type="datetimeFigureOut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4C527-34F5-4C0D-815F-D7D28CD03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8172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756DB-FB49-4197-A923-C40E929AC4D4}" type="datetimeFigureOut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4C527-34F5-4C0D-815F-D7D28CD03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875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756DB-FB49-4197-A923-C40E929AC4D4}" type="datetimeFigureOut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4C527-34F5-4C0D-815F-D7D28CD03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973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756DB-FB49-4197-A923-C40E929AC4D4}" type="datetimeFigureOut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4C527-34F5-4C0D-815F-D7D28CD03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515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756DB-FB49-4197-A923-C40E929AC4D4}" type="datetimeFigureOut">
              <a:rPr lang="en-US" smtClean="0"/>
              <a:t>11/9/16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4C527-34F5-4C0D-815F-D7D28CD03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631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756DB-FB49-4197-A923-C40E929AC4D4}" type="datetimeFigureOut">
              <a:rPr lang="en-US" smtClean="0"/>
              <a:t>11/9/16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4C527-34F5-4C0D-815F-D7D28CD03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054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756DB-FB49-4197-A923-C40E929AC4D4}" type="datetimeFigureOut">
              <a:rPr lang="en-US" smtClean="0"/>
              <a:t>11/9/16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4C527-34F5-4C0D-815F-D7D28CD03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799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756DB-FB49-4197-A923-C40E929AC4D4}" type="datetimeFigureOut">
              <a:rPr lang="en-US" smtClean="0"/>
              <a:t>11/9/16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4C527-34F5-4C0D-815F-D7D28CD03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772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756DB-FB49-4197-A923-C40E929AC4D4}" type="datetimeFigureOut">
              <a:rPr lang="en-US" smtClean="0"/>
              <a:t>11/9/16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4C527-34F5-4C0D-815F-D7D28CD03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957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EA3756DB-FB49-4197-A923-C40E929AC4D4}" type="datetimeFigureOut">
              <a:rPr lang="en-US" smtClean="0"/>
              <a:t>11/9/16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F344C527-34F5-4C0D-815F-D7D28CD03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193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EA3756DB-FB49-4197-A923-C40E929AC4D4}" type="datetimeFigureOut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F344C527-34F5-4C0D-815F-D7D28CD03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844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plunk.com/en_us/download/splunk-enterprise-2.html#tabs/linux" TargetMode="External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wiki.splunk.com/Installing_Splunk_in_the_Enterprise_Step_by_Step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4.xml"/><Relationship Id="rId2" Type="http://schemas.openxmlformats.org/officeDocument/2006/relationships/hyperlink" Target="http://docs.splunk.com/Documentation/Forwarder/6.5.0/Forwarder/Installtheuniversalforwardersoftware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microsoft.com/office/2007/relationships/hdphoto" Target="../media/hdphoto3.wdp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Relationship Id="rId3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-833274"/>
            <a:ext cx="8676222" cy="2707334"/>
          </a:xfrm>
        </p:spPr>
        <p:txBody>
          <a:bodyPr/>
          <a:lstStyle/>
          <a:p>
            <a:r>
              <a:rPr lang="en-US" dirty="0"/>
              <a:t>Threat Intel: DIY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743653"/>
            <a:ext cx="8676222" cy="1905000"/>
          </a:xfrm>
        </p:spPr>
        <p:txBody>
          <a:bodyPr/>
          <a:lstStyle/>
          <a:p>
            <a:r>
              <a:rPr lang="en-US" dirty="0"/>
              <a:t>Daniel BARBU</a:t>
            </a:r>
          </a:p>
          <a:p>
            <a:r>
              <a:rPr lang="en-US" dirty="0"/>
              <a:t>Bryson LOUGHMILLER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751012" y="528915"/>
            <a:ext cx="8676222" cy="27073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b="1" i="1" dirty="0" err="1"/>
              <a:t>Defcamp</a:t>
            </a:r>
            <a:r>
              <a:rPr lang="en-US" sz="3600" b="1" i="1" dirty="0"/>
              <a:t> #7</a:t>
            </a:r>
          </a:p>
        </p:txBody>
      </p:sp>
      <p:pic>
        <p:nvPicPr>
          <p:cNvPr id="1026" name="Picture 2" descr="https://c2.staticflickr.com/8/7240/7378379070_e393347348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387" y="3789359"/>
            <a:ext cx="559320" cy="3801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publicdomainpictures.net/pictures/140000/velka/american-flag-1448031957k8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476" y="4260851"/>
            <a:ext cx="619242" cy="3270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25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 it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3" y="1965959"/>
            <a:ext cx="4876800" cy="3124201"/>
          </a:xfrm>
        </p:spPr>
        <p:txBody>
          <a:bodyPr>
            <a:normAutofit/>
          </a:bodyPr>
          <a:lstStyle/>
          <a:p>
            <a:r>
              <a:rPr lang="en-US" b="1" dirty="0">
                <a:effectLst/>
              </a:rPr>
              <a:t>Set up on host which has access to tap or span interfaces</a:t>
            </a:r>
          </a:p>
          <a:p>
            <a:r>
              <a:rPr lang="en-US" b="1" dirty="0">
                <a:effectLst/>
              </a:rPr>
              <a:t>https://www.bro.org/sphinx/install/install.html</a:t>
            </a:r>
          </a:p>
          <a:p>
            <a:r>
              <a:rPr lang="en-US" b="1" dirty="0">
                <a:effectLst/>
              </a:rPr>
              <a:t>Managed through </a:t>
            </a:r>
            <a:r>
              <a:rPr lang="en-US" b="1" dirty="0" err="1">
                <a:effectLst/>
              </a:rPr>
              <a:t>broctl</a:t>
            </a:r>
            <a:r>
              <a:rPr lang="en-US" b="1" dirty="0">
                <a:effectLst/>
              </a:rPr>
              <a:t>:</a:t>
            </a:r>
          </a:p>
          <a:p>
            <a:pPr lvl="1"/>
            <a:r>
              <a:rPr lang="en-US" b="1" dirty="0" err="1">
                <a:effectLst/>
              </a:rPr>
              <a:t>Broctl</a:t>
            </a:r>
            <a:r>
              <a:rPr lang="en-US" b="1" dirty="0">
                <a:effectLst/>
              </a:rPr>
              <a:t> start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422" y="574964"/>
            <a:ext cx="4632392" cy="5790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025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Splunk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3" y="1965959"/>
            <a:ext cx="4876800" cy="3124201"/>
          </a:xfrm>
        </p:spPr>
        <p:txBody>
          <a:bodyPr>
            <a:normAutofit/>
          </a:bodyPr>
          <a:lstStyle/>
          <a:p>
            <a:r>
              <a:rPr lang="en-US" b="1" dirty="0">
                <a:effectLst/>
              </a:rPr>
              <a:t>Log aggregation tool</a:t>
            </a:r>
          </a:p>
          <a:p>
            <a:r>
              <a:rPr lang="en-US" b="1" dirty="0">
                <a:effectLst/>
              </a:rPr>
              <a:t>Event-based</a:t>
            </a:r>
          </a:p>
          <a:p>
            <a:r>
              <a:rPr lang="en-US" b="1" dirty="0">
                <a:effectLst/>
              </a:rPr>
              <a:t>Search-driven</a:t>
            </a:r>
          </a:p>
          <a:p>
            <a:r>
              <a:rPr lang="en-US" dirty="0">
                <a:effectLst/>
              </a:rPr>
              <a:t>Highly customizable</a:t>
            </a:r>
          </a:p>
          <a:p>
            <a:r>
              <a:rPr lang="en-US" dirty="0">
                <a:effectLst/>
              </a:rPr>
              <a:t>Dashboards</a:t>
            </a:r>
          </a:p>
          <a:p>
            <a:r>
              <a:rPr lang="en-US" dirty="0">
                <a:effectLst/>
              </a:rPr>
              <a:t>And much, much more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724" y="1262840"/>
            <a:ext cx="6813777" cy="4530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807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 IT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3" y="1965959"/>
            <a:ext cx="4876800" cy="3124201"/>
          </a:xfrm>
        </p:spPr>
        <p:txBody>
          <a:bodyPr>
            <a:normAutofit/>
          </a:bodyPr>
          <a:lstStyle/>
          <a:p>
            <a:r>
              <a:rPr lang="en-US" b="1" dirty="0">
                <a:effectLst/>
              </a:rPr>
              <a:t>Installed on a host with network access to  log forwarders (at its simplest)</a:t>
            </a:r>
          </a:p>
          <a:p>
            <a:r>
              <a:rPr lang="en-US" b="1" dirty="0">
                <a:effectLst/>
                <a:hlinkClick r:id="rId2"/>
              </a:rPr>
              <a:t>https://wiki.splunk.com/Installing_Splunk_in_the_Enterprise_Step_by_Step</a:t>
            </a:r>
            <a:endParaRPr lang="en-US" b="1" dirty="0">
              <a:effectLst/>
            </a:endParaRPr>
          </a:p>
          <a:p>
            <a:r>
              <a:rPr lang="en-US" b="1" dirty="0">
                <a:effectLst/>
                <a:hlinkClick r:id="rId3"/>
              </a:rPr>
              <a:t>https://www.splunk.com/en_us/download/splunk-enterprise-2.html#tabs/linux</a:t>
            </a:r>
            <a:endParaRPr lang="en-US" b="1" dirty="0">
              <a:effectLst/>
            </a:endParaRPr>
          </a:p>
          <a:p>
            <a:r>
              <a:rPr lang="en-US" b="1" dirty="0">
                <a:effectLst/>
              </a:rPr>
              <a:t>./</a:t>
            </a:r>
            <a:r>
              <a:rPr lang="en-US" b="1" dirty="0" err="1">
                <a:effectLst/>
              </a:rPr>
              <a:t>splunk</a:t>
            </a:r>
            <a:r>
              <a:rPr lang="en-US" b="1" dirty="0">
                <a:effectLst/>
              </a:rPr>
              <a:t> start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2" y="1562728"/>
            <a:ext cx="5291575" cy="3527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851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FORWARDING THE LOGS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3" y="1851484"/>
            <a:ext cx="4876800" cy="4850331"/>
          </a:xfrm>
        </p:spPr>
        <p:txBody>
          <a:bodyPr>
            <a:normAutofit/>
          </a:bodyPr>
          <a:lstStyle/>
          <a:p>
            <a:r>
              <a:rPr lang="en-US" dirty="0"/>
              <a:t>Set up listener on </a:t>
            </a:r>
            <a:r>
              <a:rPr lang="en-US" dirty="0" err="1"/>
              <a:t>Splunk</a:t>
            </a:r>
            <a:endParaRPr lang="en-US" dirty="0"/>
          </a:p>
          <a:p>
            <a:pPr lvl="1"/>
            <a:r>
              <a:rPr lang="en-US" dirty="0"/>
              <a:t>Click “Configure Receiving”</a:t>
            </a:r>
          </a:p>
          <a:p>
            <a:pPr lvl="1"/>
            <a:r>
              <a:rPr lang="en-US" dirty="0"/>
              <a:t>Add a listening port</a:t>
            </a:r>
          </a:p>
          <a:p>
            <a:pPr lvl="1"/>
            <a:r>
              <a:rPr lang="en-US" dirty="0"/>
              <a:t>Point all log traffic to this host and port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412" y="1851484"/>
            <a:ext cx="5628573" cy="3874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0000" endA="300" endPos="5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6394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234214"/>
            <a:ext cx="9905998" cy="1905000"/>
          </a:xfrm>
        </p:spPr>
        <p:txBody>
          <a:bodyPr>
            <a:normAutofit/>
          </a:bodyPr>
          <a:lstStyle/>
          <a:p>
            <a:r>
              <a:rPr lang="en-US" dirty="0"/>
              <a:t>FORWARDING THE LOGS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3" y="1851484"/>
            <a:ext cx="4876800" cy="4850331"/>
          </a:xfrm>
        </p:spPr>
        <p:txBody>
          <a:bodyPr>
            <a:normAutofit/>
          </a:bodyPr>
          <a:lstStyle/>
          <a:p>
            <a:r>
              <a:rPr lang="en-US" dirty="0" err="1"/>
              <a:t>Splunk</a:t>
            </a:r>
            <a:r>
              <a:rPr lang="en-US" dirty="0"/>
              <a:t> Universal Forwarder:</a:t>
            </a:r>
          </a:p>
          <a:p>
            <a:pPr lvl="1"/>
            <a:r>
              <a:rPr lang="en-US" dirty="0"/>
              <a:t>Download and install on bro and </a:t>
            </a:r>
            <a:r>
              <a:rPr lang="en-US" dirty="0" err="1"/>
              <a:t>Suricata</a:t>
            </a:r>
            <a:r>
              <a:rPr lang="en-US" dirty="0"/>
              <a:t> hosts:</a:t>
            </a:r>
          </a:p>
          <a:p>
            <a:pPr lvl="2"/>
            <a:r>
              <a:rPr lang="en-US" dirty="0">
                <a:hlinkClick r:id="rId2"/>
              </a:rPr>
              <a:t>http://docs.splunk.com/Documentation/Forwarder/6.5.0/Forwarder/Installtheuniversalforwardersoftware</a:t>
            </a:r>
            <a:endParaRPr lang="en-US" dirty="0"/>
          </a:p>
          <a:p>
            <a:pPr lvl="2"/>
            <a:r>
              <a:rPr lang="en-US" dirty="0"/>
              <a:t>Point to listener:</a:t>
            </a:r>
          </a:p>
          <a:p>
            <a:pPr lvl="3"/>
            <a:r>
              <a:rPr lang="en-US" dirty="0"/>
              <a:t>./</a:t>
            </a:r>
            <a:r>
              <a:rPr lang="en-US" dirty="0" err="1"/>
              <a:t>splunk</a:t>
            </a:r>
            <a:r>
              <a:rPr lang="en-US" dirty="0"/>
              <a:t> add forward-server &lt;host name or </a:t>
            </a:r>
            <a:r>
              <a:rPr lang="en-US" dirty="0" err="1"/>
              <a:t>ip</a:t>
            </a:r>
            <a:r>
              <a:rPr lang="en-US" dirty="0"/>
              <a:t> address&gt;:&lt;listening port&gt;</a:t>
            </a:r>
          </a:p>
          <a:p>
            <a:pPr lvl="2"/>
            <a:r>
              <a:rPr lang="en-US" dirty="0"/>
              <a:t>Point to Logs:</a:t>
            </a:r>
          </a:p>
          <a:p>
            <a:pPr lvl="3"/>
            <a:r>
              <a:rPr lang="en-US" dirty="0"/>
              <a:t>./</a:t>
            </a:r>
            <a:r>
              <a:rPr lang="en-US" dirty="0" err="1"/>
              <a:t>splunk</a:t>
            </a:r>
            <a:r>
              <a:rPr lang="en-US" dirty="0"/>
              <a:t> add monitor /</a:t>
            </a:r>
            <a:r>
              <a:rPr lang="en-US" dirty="0" err="1"/>
              <a:t>var</a:t>
            </a:r>
            <a:r>
              <a:rPr lang="en-US" dirty="0"/>
              <a:t>/log</a:t>
            </a:r>
          </a:p>
          <a:p>
            <a:pPr lvl="3"/>
            <a:r>
              <a:rPr lang="en-US" dirty="0"/>
              <a:t>./</a:t>
            </a:r>
            <a:r>
              <a:rPr lang="en-US" dirty="0" err="1"/>
              <a:t>splunk</a:t>
            </a:r>
            <a:r>
              <a:rPr lang="en-US" dirty="0"/>
              <a:t> add monitor /</a:t>
            </a:r>
            <a:r>
              <a:rPr lang="en-US" dirty="0" err="1"/>
              <a:t>var</a:t>
            </a:r>
            <a:r>
              <a:rPr lang="en-US" dirty="0"/>
              <a:t>/log</a:t>
            </a:r>
          </a:p>
          <a:p>
            <a:pPr lvl="2"/>
            <a:r>
              <a:rPr lang="en-US" dirty="0"/>
              <a:t>Modify /opt/</a:t>
            </a:r>
            <a:r>
              <a:rPr lang="en-US" dirty="0" err="1"/>
              <a:t>splunkforwarder</a:t>
            </a:r>
            <a:r>
              <a:rPr lang="en-US" dirty="0"/>
              <a:t>/</a:t>
            </a:r>
            <a:r>
              <a:rPr lang="en-US" dirty="0" err="1"/>
              <a:t>etc</a:t>
            </a:r>
            <a:r>
              <a:rPr lang="en-US" dirty="0"/>
              <a:t>/system/local</a:t>
            </a:r>
          </a:p>
          <a:p>
            <a:pPr lvl="3"/>
            <a:r>
              <a:rPr lang="en-US" dirty="0"/>
              <a:t>[monitor:///var/log/suricata/eve.json]</a:t>
            </a:r>
            <a:br>
              <a:rPr lang="en-US" dirty="0"/>
            </a:br>
            <a:r>
              <a:rPr lang="en-US" dirty="0"/>
              <a:t>index = ids</a:t>
            </a:r>
          </a:p>
          <a:p>
            <a:pPr lvl="3"/>
            <a:endParaRPr lang="en-US" dirty="0"/>
          </a:p>
          <a:p>
            <a:pPr lvl="3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333" y="978105"/>
            <a:ext cx="4933527" cy="4933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3918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92" y="372652"/>
            <a:ext cx="11259671" cy="4283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0000" endA="300" endPos="5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0864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04" y="491495"/>
            <a:ext cx="11259671" cy="3337367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0972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41" y="1574030"/>
            <a:ext cx="11578930" cy="3037096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1949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912619"/>
            <a:ext cx="12192000" cy="33959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/>
              <a:t>index=ids </a:t>
            </a:r>
            <a:r>
              <a:rPr lang="en-US" sz="2400" b="1" dirty="0" err="1"/>
              <a:t>src_ip</a:t>
            </a:r>
            <a:r>
              <a:rPr lang="en-US" sz="2400" b="1" dirty="0"/>
              <a:t>!=172.16.0.0/12 | stats latest(_time) AS </a:t>
            </a:r>
            <a:r>
              <a:rPr lang="en-US" sz="2400" b="1" dirty="0" err="1"/>
              <a:t>last_time</a:t>
            </a:r>
            <a:r>
              <a:rPr lang="en-US" sz="2400" b="1" dirty="0"/>
              <a:t>, values(</a:t>
            </a:r>
            <a:r>
              <a:rPr lang="en-US" sz="2400" b="1" dirty="0" err="1"/>
              <a:t>alert.signature</a:t>
            </a:r>
            <a:r>
              <a:rPr lang="en-US" sz="2400" b="1" dirty="0"/>
              <a:t>), dc(</a:t>
            </a:r>
            <a:r>
              <a:rPr lang="en-US" sz="2400" b="1" dirty="0" err="1"/>
              <a:t>dest_ip</a:t>
            </a:r>
            <a:r>
              <a:rPr lang="en-US" sz="2400" b="1" dirty="0"/>
              <a:t>), dc(</a:t>
            </a:r>
            <a:r>
              <a:rPr lang="en-US" sz="2400" b="1" dirty="0" err="1"/>
              <a:t>alert.signature</a:t>
            </a:r>
            <a:r>
              <a:rPr lang="en-US" sz="2400" b="1" dirty="0"/>
              <a:t>), count by </a:t>
            </a:r>
            <a:r>
              <a:rPr lang="en-US" sz="2400" b="1" dirty="0" err="1"/>
              <a:t>src_ip</a:t>
            </a:r>
            <a:r>
              <a:rPr lang="en-US" sz="2400" b="1" dirty="0"/>
              <a:t> | </a:t>
            </a:r>
            <a:r>
              <a:rPr lang="en-US" sz="2400" b="1" dirty="0" err="1"/>
              <a:t>eval</a:t>
            </a:r>
            <a:r>
              <a:rPr lang="en-US" sz="2400" b="1" dirty="0"/>
              <a:t> </a:t>
            </a:r>
            <a:r>
              <a:rPr lang="en-US" sz="2400" b="1" dirty="0" err="1"/>
              <a:t>last_seen</a:t>
            </a:r>
            <a:r>
              <a:rPr lang="en-US" sz="2400" b="1" dirty="0"/>
              <a:t>=</a:t>
            </a:r>
            <a:r>
              <a:rPr lang="en-US" sz="2400" b="1" dirty="0" err="1"/>
              <a:t>strftime</a:t>
            </a:r>
            <a:r>
              <a:rPr lang="en-US" sz="2400" b="1" dirty="0"/>
              <a:t>(</a:t>
            </a:r>
            <a:r>
              <a:rPr lang="en-US" sz="2400" b="1" dirty="0" err="1"/>
              <a:t>last_time,"%m</a:t>
            </a:r>
            <a:r>
              <a:rPr lang="en-US" sz="2400" b="1" dirty="0"/>
              <a:t>/%d/%y %H:%M:%S") | rename </a:t>
            </a:r>
            <a:r>
              <a:rPr lang="en-US" sz="2400" b="1" dirty="0" err="1"/>
              <a:t>last_seen</a:t>
            </a:r>
            <a:r>
              <a:rPr lang="en-US" sz="2400" b="1" dirty="0"/>
              <a:t> AS "Last Seen", dc(</a:t>
            </a:r>
            <a:r>
              <a:rPr lang="en-US" sz="2400" b="1" dirty="0" err="1"/>
              <a:t>alert.signature</a:t>
            </a:r>
            <a:r>
              <a:rPr lang="en-US" sz="2400" b="1" dirty="0"/>
              <a:t>) AS </a:t>
            </a:r>
            <a:r>
              <a:rPr lang="en-US" sz="2400" b="1" dirty="0" err="1"/>
              <a:t>sig_count</a:t>
            </a:r>
            <a:r>
              <a:rPr lang="en-US" sz="2400" b="1" dirty="0"/>
              <a:t>, </a:t>
            </a:r>
            <a:r>
              <a:rPr lang="en-US" sz="2400" b="1" dirty="0" err="1"/>
              <a:t>src_ip</a:t>
            </a:r>
            <a:r>
              <a:rPr lang="en-US" sz="2400" b="1" dirty="0"/>
              <a:t> AS "Threat Actor", values(</a:t>
            </a:r>
            <a:r>
              <a:rPr lang="en-US" sz="2400" b="1" dirty="0" err="1"/>
              <a:t>alert.signature</a:t>
            </a:r>
            <a:r>
              <a:rPr lang="en-US" sz="2400" b="1" dirty="0"/>
              <a:t>) AS "Attack Signature", dc(</a:t>
            </a:r>
            <a:r>
              <a:rPr lang="en-US" sz="2400" b="1" dirty="0" err="1"/>
              <a:t>dest_ip</a:t>
            </a:r>
            <a:r>
              <a:rPr lang="en-US" sz="2400" b="1" dirty="0"/>
              <a:t>) AS "</a:t>
            </a:r>
            <a:r>
              <a:rPr lang="en-US" sz="2400" b="1" dirty="0" err="1"/>
              <a:t>Num</a:t>
            </a:r>
            <a:r>
              <a:rPr lang="en-US" sz="2400" b="1" dirty="0"/>
              <a:t> of Targets", count as "</a:t>
            </a:r>
            <a:r>
              <a:rPr lang="en-US" sz="2400" b="1" dirty="0" err="1"/>
              <a:t>Num</a:t>
            </a:r>
            <a:r>
              <a:rPr lang="en-US" sz="2400" b="1" dirty="0"/>
              <a:t> of Events" | where </a:t>
            </a:r>
            <a:r>
              <a:rPr lang="en-US" sz="2400" b="1" dirty="0" err="1"/>
              <a:t>sig_count</a:t>
            </a:r>
            <a:r>
              <a:rPr lang="en-US" sz="2400" b="1" dirty="0"/>
              <a:t> &gt; 1 | </a:t>
            </a:r>
            <a:r>
              <a:rPr lang="en-US" sz="2400" b="1" dirty="0" err="1"/>
              <a:t>iplocation</a:t>
            </a:r>
            <a:r>
              <a:rPr lang="en-US" sz="2400" b="1" dirty="0"/>
              <a:t> "Threat Actor" | </a:t>
            </a:r>
            <a:r>
              <a:rPr lang="en-US" sz="2400" b="1" dirty="0" err="1"/>
              <a:t>eval</a:t>
            </a:r>
            <a:r>
              <a:rPr lang="en-US" sz="2400" b="1" dirty="0"/>
              <a:t> Location=if(City="", Country, City. ", " .Country) | table </a:t>
            </a:r>
            <a:r>
              <a:rPr lang="en-US" sz="2400" b="1" dirty="0" err="1"/>
              <a:t>last_time</a:t>
            </a:r>
            <a:r>
              <a:rPr lang="en-US" sz="2400" b="1" dirty="0"/>
              <a:t>, "Last Seen", "Threat Actor", Location, "Attack Signature" | </a:t>
            </a:r>
            <a:r>
              <a:rPr lang="en-US" sz="2400" b="1" dirty="0" err="1"/>
              <a:t>inputlookup</a:t>
            </a:r>
            <a:r>
              <a:rPr lang="en-US" sz="2400" b="1" dirty="0"/>
              <a:t> append=true threat_actors_ids.csv | </a:t>
            </a:r>
            <a:r>
              <a:rPr lang="en-US" sz="2400" b="1" dirty="0" err="1"/>
              <a:t>dedup</a:t>
            </a:r>
            <a:r>
              <a:rPr lang="en-US" sz="2400" b="1" dirty="0"/>
              <a:t> "Threat Actor" | </a:t>
            </a:r>
            <a:r>
              <a:rPr lang="en-US" sz="2400" b="1" dirty="0" err="1"/>
              <a:t>outputlookup</a:t>
            </a:r>
            <a:r>
              <a:rPr lang="en-US" sz="2400" b="1" dirty="0"/>
              <a:t> threat_actors_ids.csv</a:t>
            </a:r>
          </a:p>
        </p:txBody>
      </p:sp>
    </p:spTree>
    <p:extLst>
      <p:ext uri="{BB962C8B-B14F-4D97-AF65-F5344CB8AC3E}">
        <p14:creationId xmlns:p14="http://schemas.microsoft.com/office/powerpoint/2010/main" val="205390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912619"/>
            <a:ext cx="12192000" cy="33959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/>
              <a:t>index=ids </a:t>
            </a:r>
            <a:r>
              <a:rPr lang="en-US" sz="2400" b="1" dirty="0" err="1"/>
              <a:t>src_ip</a:t>
            </a:r>
            <a:r>
              <a:rPr lang="en-US" sz="2400" b="1" dirty="0"/>
              <a:t>!=172.16.0.0/12 </a:t>
            </a:r>
            <a:r>
              <a:rPr lang="en-US" sz="2400" dirty="0">
                <a:solidFill>
                  <a:schemeClr val="accent1"/>
                </a:solidFill>
              </a:rPr>
              <a:t>| stats latest(_time) AS </a:t>
            </a:r>
            <a:r>
              <a:rPr lang="en-US" sz="2400" dirty="0" err="1">
                <a:solidFill>
                  <a:schemeClr val="accent1"/>
                </a:solidFill>
              </a:rPr>
              <a:t>last_time</a:t>
            </a:r>
            <a:r>
              <a:rPr lang="en-US" sz="2400" dirty="0">
                <a:solidFill>
                  <a:schemeClr val="accent1"/>
                </a:solidFill>
              </a:rPr>
              <a:t>, values(</a:t>
            </a:r>
            <a:r>
              <a:rPr lang="en-US" sz="2400" dirty="0" err="1">
                <a:solidFill>
                  <a:schemeClr val="accent1"/>
                </a:solidFill>
              </a:rPr>
              <a:t>alert.signature</a:t>
            </a:r>
            <a:r>
              <a:rPr lang="en-US" sz="2400" dirty="0">
                <a:solidFill>
                  <a:schemeClr val="accent1"/>
                </a:solidFill>
              </a:rPr>
              <a:t>), dc(</a:t>
            </a:r>
            <a:r>
              <a:rPr lang="en-US" sz="2400" dirty="0" err="1">
                <a:solidFill>
                  <a:schemeClr val="accent1"/>
                </a:solidFill>
              </a:rPr>
              <a:t>dest_ip</a:t>
            </a:r>
            <a:r>
              <a:rPr lang="en-US" sz="2400" dirty="0">
                <a:solidFill>
                  <a:schemeClr val="accent1"/>
                </a:solidFill>
              </a:rPr>
              <a:t>), dc(</a:t>
            </a:r>
            <a:r>
              <a:rPr lang="en-US" sz="2400" dirty="0" err="1">
                <a:solidFill>
                  <a:schemeClr val="accent1"/>
                </a:solidFill>
              </a:rPr>
              <a:t>alert.signature</a:t>
            </a:r>
            <a:r>
              <a:rPr lang="en-US" sz="2400" dirty="0">
                <a:solidFill>
                  <a:schemeClr val="accent1"/>
                </a:solidFill>
              </a:rPr>
              <a:t>), count by </a:t>
            </a:r>
            <a:r>
              <a:rPr lang="en-US" sz="2400" dirty="0" err="1">
                <a:solidFill>
                  <a:schemeClr val="accent1"/>
                </a:solidFill>
              </a:rPr>
              <a:t>src_ip</a:t>
            </a:r>
            <a:r>
              <a:rPr lang="en-US" sz="2400" dirty="0">
                <a:solidFill>
                  <a:schemeClr val="accent1"/>
                </a:solidFill>
              </a:rPr>
              <a:t> | </a:t>
            </a:r>
            <a:r>
              <a:rPr lang="en-US" sz="2400" dirty="0" err="1">
                <a:solidFill>
                  <a:schemeClr val="accent1"/>
                </a:solidFill>
              </a:rPr>
              <a:t>eval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last_seen</a:t>
            </a:r>
            <a:r>
              <a:rPr lang="en-US" sz="2400" dirty="0">
                <a:solidFill>
                  <a:schemeClr val="accent1"/>
                </a:solidFill>
              </a:rPr>
              <a:t>=</a:t>
            </a:r>
            <a:r>
              <a:rPr lang="en-US" sz="2400" dirty="0" err="1">
                <a:solidFill>
                  <a:schemeClr val="accent1"/>
                </a:solidFill>
              </a:rPr>
              <a:t>strftime</a:t>
            </a:r>
            <a:r>
              <a:rPr lang="en-US" sz="2400" dirty="0">
                <a:solidFill>
                  <a:schemeClr val="accent1"/>
                </a:solidFill>
              </a:rPr>
              <a:t>(</a:t>
            </a:r>
            <a:r>
              <a:rPr lang="en-US" sz="2400" dirty="0" err="1">
                <a:solidFill>
                  <a:schemeClr val="accent1"/>
                </a:solidFill>
              </a:rPr>
              <a:t>last_time,"%m</a:t>
            </a:r>
            <a:r>
              <a:rPr lang="en-US" sz="2400" dirty="0">
                <a:solidFill>
                  <a:schemeClr val="accent1"/>
                </a:solidFill>
              </a:rPr>
              <a:t>/%d/%y %H:%M:%S") | rename </a:t>
            </a:r>
            <a:r>
              <a:rPr lang="en-US" sz="2400" dirty="0" err="1">
                <a:solidFill>
                  <a:schemeClr val="accent1"/>
                </a:solidFill>
              </a:rPr>
              <a:t>last_seen</a:t>
            </a:r>
            <a:r>
              <a:rPr lang="en-US" sz="2400" dirty="0">
                <a:solidFill>
                  <a:schemeClr val="accent1"/>
                </a:solidFill>
              </a:rPr>
              <a:t> AS "Last Seen", dc(</a:t>
            </a:r>
            <a:r>
              <a:rPr lang="en-US" sz="2400" dirty="0" err="1">
                <a:solidFill>
                  <a:schemeClr val="accent1"/>
                </a:solidFill>
              </a:rPr>
              <a:t>alert.signature</a:t>
            </a:r>
            <a:r>
              <a:rPr lang="en-US" sz="2400" dirty="0">
                <a:solidFill>
                  <a:schemeClr val="accent1"/>
                </a:solidFill>
              </a:rPr>
              <a:t>) AS </a:t>
            </a:r>
            <a:r>
              <a:rPr lang="en-US" sz="2400" dirty="0" err="1">
                <a:solidFill>
                  <a:schemeClr val="accent1"/>
                </a:solidFill>
              </a:rPr>
              <a:t>sig_count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r>
              <a:rPr lang="en-US" sz="2400" dirty="0" err="1">
                <a:solidFill>
                  <a:schemeClr val="accent1"/>
                </a:solidFill>
              </a:rPr>
              <a:t>src_ip</a:t>
            </a:r>
            <a:r>
              <a:rPr lang="en-US" sz="2400" dirty="0">
                <a:solidFill>
                  <a:schemeClr val="accent1"/>
                </a:solidFill>
              </a:rPr>
              <a:t> AS "Threat Actor", values(</a:t>
            </a:r>
            <a:r>
              <a:rPr lang="en-US" sz="2400" dirty="0" err="1">
                <a:solidFill>
                  <a:schemeClr val="accent1"/>
                </a:solidFill>
              </a:rPr>
              <a:t>alert.signature</a:t>
            </a:r>
            <a:r>
              <a:rPr lang="en-US" sz="2400" dirty="0">
                <a:solidFill>
                  <a:schemeClr val="accent1"/>
                </a:solidFill>
              </a:rPr>
              <a:t>) AS "Attack Signature", dc(</a:t>
            </a:r>
            <a:r>
              <a:rPr lang="en-US" sz="2400" dirty="0" err="1">
                <a:solidFill>
                  <a:schemeClr val="accent1"/>
                </a:solidFill>
              </a:rPr>
              <a:t>dest_ip</a:t>
            </a:r>
            <a:r>
              <a:rPr lang="en-US" sz="2400" dirty="0">
                <a:solidFill>
                  <a:schemeClr val="accent1"/>
                </a:solidFill>
              </a:rPr>
              <a:t>) AS "</a:t>
            </a:r>
            <a:r>
              <a:rPr lang="en-US" sz="2400" dirty="0" err="1">
                <a:solidFill>
                  <a:schemeClr val="accent1"/>
                </a:solidFill>
              </a:rPr>
              <a:t>Num</a:t>
            </a:r>
            <a:r>
              <a:rPr lang="en-US" sz="2400" dirty="0">
                <a:solidFill>
                  <a:schemeClr val="accent1"/>
                </a:solidFill>
              </a:rPr>
              <a:t> of Targets", count as "</a:t>
            </a:r>
            <a:r>
              <a:rPr lang="en-US" sz="2400" dirty="0" err="1">
                <a:solidFill>
                  <a:schemeClr val="accent1"/>
                </a:solidFill>
              </a:rPr>
              <a:t>Num</a:t>
            </a:r>
            <a:r>
              <a:rPr lang="en-US" sz="2400" dirty="0">
                <a:solidFill>
                  <a:schemeClr val="accent1"/>
                </a:solidFill>
              </a:rPr>
              <a:t> of Events" | where </a:t>
            </a:r>
            <a:r>
              <a:rPr lang="en-US" sz="2400" dirty="0" err="1">
                <a:solidFill>
                  <a:schemeClr val="accent1"/>
                </a:solidFill>
              </a:rPr>
              <a:t>sig_count</a:t>
            </a:r>
            <a:r>
              <a:rPr lang="en-US" sz="2400" dirty="0">
                <a:solidFill>
                  <a:schemeClr val="accent1"/>
                </a:solidFill>
              </a:rPr>
              <a:t> &gt; 1 | </a:t>
            </a:r>
            <a:r>
              <a:rPr lang="en-US" sz="2400" dirty="0" err="1">
                <a:solidFill>
                  <a:schemeClr val="accent1"/>
                </a:solidFill>
              </a:rPr>
              <a:t>iplocation</a:t>
            </a:r>
            <a:r>
              <a:rPr lang="en-US" sz="2400" dirty="0">
                <a:solidFill>
                  <a:schemeClr val="accent1"/>
                </a:solidFill>
              </a:rPr>
              <a:t> "Threat Actor" | </a:t>
            </a:r>
            <a:r>
              <a:rPr lang="en-US" sz="2400" dirty="0" err="1">
                <a:solidFill>
                  <a:schemeClr val="accent1"/>
                </a:solidFill>
              </a:rPr>
              <a:t>eval</a:t>
            </a:r>
            <a:r>
              <a:rPr lang="en-US" sz="2400" dirty="0">
                <a:solidFill>
                  <a:schemeClr val="accent1"/>
                </a:solidFill>
              </a:rPr>
              <a:t> Location=if(City="", Country, City. ", " .Country) | table </a:t>
            </a:r>
            <a:r>
              <a:rPr lang="en-US" sz="2400" dirty="0" err="1">
                <a:solidFill>
                  <a:schemeClr val="accent1"/>
                </a:solidFill>
              </a:rPr>
              <a:t>last_time</a:t>
            </a:r>
            <a:r>
              <a:rPr lang="en-US" sz="2400" dirty="0">
                <a:solidFill>
                  <a:schemeClr val="accent1"/>
                </a:solidFill>
              </a:rPr>
              <a:t>, "Last Seen", "Threat Actor", Location, "Attack Signature" | </a:t>
            </a:r>
            <a:r>
              <a:rPr lang="en-US" sz="2400" dirty="0" err="1">
                <a:solidFill>
                  <a:schemeClr val="accent1"/>
                </a:solidFill>
              </a:rPr>
              <a:t>inputlookup</a:t>
            </a:r>
            <a:r>
              <a:rPr lang="en-US" sz="2400" dirty="0">
                <a:solidFill>
                  <a:schemeClr val="accent1"/>
                </a:solidFill>
              </a:rPr>
              <a:t> append=true threat_actors_ids.csv | </a:t>
            </a:r>
            <a:r>
              <a:rPr lang="en-US" sz="2400" dirty="0" err="1">
                <a:solidFill>
                  <a:schemeClr val="accent1"/>
                </a:solidFill>
              </a:rPr>
              <a:t>dedup</a:t>
            </a:r>
            <a:r>
              <a:rPr lang="en-US" sz="2400" dirty="0">
                <a:solidFill>
                  <a:schemeClr val="accent1"/>
                </a:solidFill>
              </a:rPr>
              <a:t> "Threat Actor" | </a:t>
            </a:r>
            <a:r>
              <a:rPr lang="en-US" sz="2400" dirty="0" err="1">
                <a:solidFill>
                  <a:schemeClr val="accent1"/>
                </a:solidFill>
              </a:rPr>
              <a:t>outputlookup</a:t>
            </a:r>
            <a:r>
              <a:rPr lang="en-US" sz="2400" dirty="0">
                <a:solidFill>
                  <a:schemeClr val="accent1"/>
                </a:solidFill>
              </a:rPr>
              <a:t> threat_actors_ids.csv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1543287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0215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853440"/>
          </a:xfrm>
        </p:spPr>
        <p:txBody>
          <a:bodyPr/>
          <a:lstStyle/>
          <a:p>
            <a:r>
              <a:rPr lang="en-US" dirty="0"/>
              <a:t>Disclaimer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141413" y="1680830"/>
            <a:ext cx="9657651" cy="235472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views and opinions expressed in this presentation are those of the authors and do not necessarily represent the opinions or positions of </a:t>
            </a:r>
            <a:r>
              <a:rPr lang="en-US" dirty="0" smtClean="0"/>
              <a:t>our employer and/or </a:t>
            </a:r>
            <a:r>
              <a:rPr lang="en-US" dirty="0"/>
              <a:t>affiliated organizations.</a:t>
            </a:r>
          </a:p>
          <a:p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The presented data was gathered using a public cloud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  provider and no </a:t>
            </a:r>
            <a:r>
              <a:rPr lang="en-US" dirty="0" smtClean="0"/>
              <a:t>employer owned </a:t>
            </a:r>
            <a:r>
              <a:rPr lang="en-US" dirty="0"/>
              <a:t>infrastructure was used.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</a:p>
          <a:p>
            <a:r>
              <a:rPr lang="en-US" dirty="0"/>
              <a:t>Simple Stuff 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838" y="2858193"/>
            <a:ext cx="3674226" cy="3550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3489212" y="787105"/>
            <a:ext cx="5902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(s)</a:t>
            </a:r>
          </a:p>
        </p:txBody>
      </p:sp>
    </p:spTree>
    <p:extLst>
      <p:ext uri="{BB962C8B-B14F-4D97-AF65-F5344CB8AC3E}">
        <p14:creationId xmlns:p14="http://schemas.microsoft.com/office/powerpoint/2010/main" val="275297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912619"/>
            <a:ext cx="12192000" cy="33959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accent1"/>
                </a:solidFill>
              </a:rPr>
              <a:t>index=ids </a:t>
            </a:r>
            <a:r>
              <a:rPr lang="en-US" sz="2400" dirty="0" err="1">
                <a:solidFill>
                  <a:schemeClr val="accent1"/>
                </a:solidFill>
              </a:rPr>
              <a:t>src_ip</a:t>
            </a:r>
            <a:r>
              <a:rPr lang="en-US" sz="2400" dirty="0">
                <a:solidFill>
                  <a:schemeClr val="accent1"/>
                </a:solidFill>
              </a:rPr>
              <a:t>!=172.16.0.0/12 </a:t>
            </a:r>
            <a:r>
              <a:rPr lang="en-US" sz="2400" b="1" dirty="0">
                <a:solidFill>
                  <a:schemeClr val="tx1"/>
                </a:solidFill>
              </a:rPr>
              <a:t>| stats latest(_time) AS </a:t>
            </a:r>
            <a:r>
              <a:rPr lang="en-US" sz="2400" b="1" dirty="0" err="1">
                <a:solidFill>
                  <a:schemeClr val="tx1"/>
                </a:solidFill>
              </a:rPr>
              <a:t>last_time</a:t>
            </a:r>
            <a:r>
              <a:rPr lang="en-US" sz="2400" b="1" dirty="0">
                <a:solidFill>
                  <a:schemeClr val="tx1"/>
                </a:solidFill>
              </a:rPr>
              <a:t>, values(</a:t>
            </a:r>
            <a:r>
              <a:rPr lang="en-US" sz="2400" b="1" dirty="0" err="1">
                <a:solidFill>
                  <a:schemeClr val="tx1"/>
                </a:solidFill>
              </a:rPr>
              <a:t>alert.signature</a:t>
            </a:r>
            <a:r>
              <a:rPr lang="en-US" sz="2400" b="1" dirty="0">
                <a:solidFill>
                  <a:schemeClr val="tx1"/>
                </a:solidFill>
              </a:rPr>
              <a:t>), dc(</a:t>
            </a:r>
            <a:r>
              <a:rPr lang="en-US" sz="2400" b="1" dirty="0" err="1">
                <a:solidFill>
                  <a:schemeClr val="tx1"/>
                </a:solidFill>
              </a:rPr>
              <a:t>dest_ip</a:t>
            </a:r>
            <a:r>
              <a:rPr lang="en-US" sz="2400" b="1" dirty="0">
                <a:solidFill>
                  <a:schemeClr val="tx1"/>
                </a:solidFill>
              </a:rPr>
              <a:t>), dc(</a:t>
            </a:r>
            <a:r>
              <a:rPr lang="en-US" sz="2400" b="1" dirty="0" err="1">
                <a:solidFill>
                  <a:schemeClr val="tx1"/>
                </a:solidFill>
              </a:rPr>
              <a:t>alert.signature</a:t>
            </a:r>
            <a:r>
              <a:rPr lang="en-US" sz="2400" b="1" dirty="0">
                <a:solidFill>
                  <a:schemeClr val="tx1"/>
                </a:solidFill>
              </a:rPr>
              <a:t>), count by </a:t>
            </a:r>
            <a:r>
              <a:rPr lang="en-US" sz="2400" b="1" dirty="0" err="1">
                <a:solidFill>
                  <a:schemeClr val="tx1"/>
                </a:solidFill>
              </a:rPr>
              <a:t>src_ip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accent1"/>
                </a:solidFill>
              </a:rPr>
              <a:t>| </a:t>
            </a:r>
            <a:r>
              <a:rPr lang="en-US" sz="2400" dirty="0" err="1">
                <a:solidFill>
                  <a:schemeClr val="accent1"/>
                </a:solidFill>
              </a:rPr>
              <a:t>eval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last_seen</a:t>
            </a:r>
            <a:r>
              <a:rPr lang="en-US" sz="2400" dirty="0">
                <a:solidFill>
                  <a:schemeClr val="accent1"/>
                </a:solidFill>
              </a:rPr>
              <a:t>=</a:t>
            </a:r>
            <a:r>
              <a:rPr lang="en-US" sz="2400" dirty="0" err="1">
                <a:solidFill>
                  <a:schemeClr val="accent1"/>
                </a:solidFill>
              </a:rPr>
              <a:t>strftime</a:t>
            </a:r>
            <a:r>
              <a:rPr lang="en-US" sz="2400" dirty="0">
                <a:solidFill>
                  <a:schemeClr val="accent1"/>
                </a:solidFill>
              </a:rPr>
              <a:t>(</a:t>
            </a:r>
            <a:r>
              <a:rPr lang="en-US" sz="2400" dirty="0" err="1">
                <a:solidFill>
                  <a:schemeClr val="accent1"/>
                </a:solidFill>
              </a:rPr>
              <a:t>last_time,"%m</a:t>
            </a:r>
            <a:r>
              <a:rPr lang="en-US" sz="2400" dirty="0">
                <a:solidFill>
                  <a:schemeClr val="accent1"/>
                </a:solidFill>
              </a:rPr>
              <a:t>/%d/%y %H:%M:%S") | rename </a:t>
            </a:r>
            <a:r>
              <a:rPr lang="en-US" sz="2400" dirty="0" err="1">
                <a:solidFill>
                  <a:schemeClr val="accent1"/>
                </a:solidFill>
              </a:rPr>
              <a:t>last_seen</a:t>
            </a:r>
            <a:r>
              <a:rPr lang="en-US" sz="2400" dirty="0">
                <a:solidFill>
                  <a:schemeClr val="accent1"/>
                </a:solidFill>
              </a:rPr>
              <a:t> AS "Last Seen", dc(</a:t>
            </a:r>
            <a:r>
              <a:rPr lang="en-US" sz="2400" dirty="0" err="1">
                <a:solidFill>
                  <a:schemeClr val="accent1"/>
                </a:solidFill>
              </a:rPr>
              <a:t>alert.signature</a:t>
            </a:r>
            <a:r>
              <a:rPr lang="en-US" sz="2400" dirty="0">
                <a:solidFill>
                  <a:schemeClr val="accent1"/>
                </a:solidFill>
              </a:rPr>
              <a:t>) AS </a:t>
            </a:r>
            <a:r>
              <a:rPr lang="en-US" sz="2400" dirty="0" err="1">
                <a:solidFill>
                  <a:schemeClr val="accent1"/>
                </a:solidFill>
              </a:rPr>
              <a:t>sig_count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r>
              <a:rPr lang="en-US" sz="2400" dirty="0" err="1">
                <a:solidFill>
                  <a:schemeClr val="accent1"/>
                </a:solidFill>
              </a:rPr>
              <a:t>src_ip</a:t>
            </a:r>
            <a:r>
              <a:rPr lang="en-US" sz="2400" dirty="0">
                <a:solidFill>
                  <a:schemeClr val="accent1"/>
                </a:solidFill>
              </a:rPr>
              <a:t> AS "Threat Actor", values(</a:t>
            </a:r>
            <a:r>
              <a:rPr lang="en-US" sz="2400" dirty="0" err="1">
                <a:solidFill>
                  <a:schemeClr val="accent1"/>
                </a:solidFill>
              </a:rPr>
              <a:t>alert.signature</a:t>
            </a:r>
            <a:r>
              <a:rPr lang="en-US" sz="2400" dirty="0">
                <a:solidFill>
                  <a:schemeClr val="accent1"/>
                </a:solidFill>
              </a:rPr>
              <a:t>) AS "Attack Signature", dc(</a:t>
            </a:r>
            <a:r>
              <a:rPr lang="en-US" sz="2400" dirty="0" err="1">
                <a:solidFill>
                  <a:schemeClr val="accent1"/>
                </a:solidFill>
              </a:rPr>
              <a:t>dest_ip</a:t>
            </a:r>
            <a:r>
              <a:rPr lang="en-US" sz="2400" dirty="0">
                <a:solidFill>
                  <a:schemeClr val="accent1"/>
                </a:solidFill>
              </a:rPr>
              <a:t>) AS "</a:t>
            </a:r>
            <a:r>
              <a:rPr lang="en-US" sz="2400" dirty="0" err="1">
                <a:solidFill>
                  <a:schemeClr val="accent1"/>
                </a:solidFill>
              </a:rPr>
              <a:t>Num</a:t>
            </a:r>
            <a:r>
              <a:rPr lang="en-US" sz="2400" dirty="0">
                <a:solidFill>
                  <a:schemeClr val="accent1"/>
                </a:solidFill>
              </a:rPr>
              <a:t> of Targets", count as "</a:t>
            </a:r>
            <a:r>
              <a:rPr lang="en-US" sz="2400" dirty="0" err="1">
                <a:solidFill>
                  <a:schemeClr val="accent1"/>
                </a:solidFill>
              </a:rPr>
              <a:t>Num</a:t>
            </a:r>
            <a:r>
              <a:rPr lang="en-US" sz="2400" dirty="0">
                <a:solidFill>
                  <a:schemeClr val="accent1"/>
                </a:solidFill>
              </a:rPr>
              <a:t> of Events" | where </a:t>
            </a:r>
            <a:r>
              <a:rPr lang="en-US" sz="2400" dirty="0" err="1">
                <a:solidFill>
                  <a:schemeClr val="accent1"/>
                </a:solidFill>
              </a:rPr>
              <a:t>sig_count</a:t>
            </a:r>
            <a:r>
              <a:rPr lang="en-US" sz="2400" dirty="0">
                <a:solidFill>
                  <a:schemeClr val="accent1"/>
                </a:solidFill>
              </a:rPr>
              <a:t> &gt; 1 | </a:t>
            </a:r>
            <a:r>
              <a:rPr lang="en-US" sz="2400" dirty="0" err="1">
                <a:solidFill>
                  <a:schemeClr val="accent1"/>
                </a:solidFill>
              </a:rPr>
              <a:t>iplocation</a:t>
            </a:r>
            <a:r>
              <a:rPr lang="en-US" sz="2400" dirty="0">
                <a:solidFill>
                  <a:schemeClr val="accent1"/>
                </a:solidFill>
              </a:rPr>
              <a:t> "Threat Actor" | </a:t>
            </a:r>
            <a:r>
              <a:rPr lang="en-US" sz="2400" dirty="0" err="1">
                <a:solidFill>
                  <a:schemeClr val="accent1"/>
                </a:solidFill>
              </a:rPr>
              <a:t>eval</a:t>
            </a:r>
            <a:r>
              <a:rPr lang="en-US" sz="2400" dirty="0">
                <a:solidFill>
                  <a:schemeClr val="accent1"/>
                </a:solidFill>
              </a:rPr>
              <a:t> Location=if(City="", Country, City. ", " .Country) | table </a:t>
            </a:r>
            <a:r>
              <a:rPr lang="en-US" sz="2400" dirty="0" err="1">
                <a:solidFill>
                  <a:schemeClr val="accent1"/>
                </a:solidFill>
              </a:rPr>
              <a:t>last_time</a:t>
            </a:r>
            <a:r>
              <a:rPr lang="en-US" sz="2400" dirty="0">
                <a:solidFill>
                  <a:schemeClr val="accent1"/>
                </a:solidFill>
              </a:rPr>
              <a:t>, "Last Seen", "Threat Actor", Location, "Attack Signature" | </a:t>
            </a:r>
            <a:r>
              <a:rPr lang="en-US" sz="2400" dirty="0" err="1">
                <a:solidFill>
                  <a:schemeClr val="accent1"/>
                </a:solidFill>
              </a:rPr>
              <a:t>inputlookup</a:t>
            </a:r>
            <a:r>
              <a:rPr lang="en-US" sz="2400" dirty="0">
                <a:solidFill>
                  <a:schemeClr val="accent1"/>
                </a:solidFill>
              </a:rPr>
              <a:t> append=true threat_actors_ids.csv | </a:t>
            </a:r>
            <a:r>
              <a:rPr lang="en-US" sz="2400" dirty="0" err="1">
                <a:solidFill>
                  <a:schemeClr val="accent1"/>
                </a:solidFill>
              </a:rPr>
              <a:t>dedup</a:t>
            </a:r>
            <a:r>
              <a:rPr lang="en-US" sz="2400" dirty="0">
                <a:solidFill>
                  <a:schemeClr val="accent1"/>
                </a:solidFill>
              </a:rPr>
              <a:t> "Threat Actor" | </a:t>
            </a:r>
            <a:r>
              <a:rPr lang="en-US" sz="2400" dirty="0" err="1">
                <a:solidFill>
                  <a:schemeClr val="accent1"/>
                </a:solidFill>
              </a:rPr>
              <a:t>outputlookup</a:t>
            </a:r>
            <a:r>
              <a:rPr lang="en-US" sz="2400" dirty="0">
                <a:solidFill>
                  <a:schemeClr val="accent1"/>
                </a:solidFill>
              </a:rPr>
              <a:t> threat_actors_ids.csv</a:t>
            </a:r>
          </a:p>
        </p:txBody>
      </p:sp>
    </p:spTree>
    <p:extLst>
      <p:ext uri="{BB962C8B-B14F-4D97-AF65-F5344CB8AC3E}">
        <p14:creationId xmlns:p14="http://schemas.microsoft.com/office/powerpoint/2010/main" val="72958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912619"/>
            <a:ext cx="12192000" cy="33959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accent1"/>
                </a:solidFill>
              </a:rPr>
              <a:t>index=ids </a:t>
            </a:r>
            <a:r>
              <a:rPr lang="en-US" sz="2400" dirty="0" err="1">
                <a:solidFill>
                  <a:schemeClr val="accent1"/>
                </a:solidFill>
              </a:rPr>
              <a:t>src_ip</a:t>
            </a:r>
            <a:r>
              <a:rPr lang="en-US" sz="2400" dirty="0">
                <a:solidFill>
                  <a:schemeClr val="accent1"/>
                </a:solidFill>
              </a:rPr>
              <a:t>!=172.16.0.0/12 | stats latest(_time) AS </a:t>
            </a:r>
            <a:r>
              <a:rPr lang="en-US" sz="2400" dirty="0" err="1">
                <a:solidFill>
                  <a:schemeClr val="accent1"/>
                </a:solidFill>
              </a:rPr>
              <a:t>last_time</a:t>
            </a:r>
            <a:r>
              <a:rPr lang="en-US" sz="2400" dirty="0">
                <a:solidFill>
                  <a:schemeClr val="accent1"/>
                </a:solidFill>
              </a:rPr>
              <a:t>, values(</a:t>
            </a:r>
            <a:r>
              <a:rPr lang="en-US" sz="2400" dirty="0" err="1">
                <a:solidFill>
                  <a:schemeClr val="accent1"/>
                </a:solidFill>
              </a:rPr>
              <a:t>alert.signature</a:t>
            </a:r>
            <a:r>
              <a:rPr lang="en-US" sz="2400" dirty="0">
                <a:solidFill>
                  <a:schemeClr val="accent1"/>
                </a:solidFill>
              </a:rPr>
              <a:t>), dc(</a:t>
            </a:r>
            <a:r>
              <a:rPr lang="en-US" sz="2400" dirty="0" err="1">
                <a:solidFill>
                  <a:schemeClr val="accent1"/>
                </a:solidFill>
              </a:rPr>
              <a:t>dest_ip</a:t>
            </a:r>
            <a:r>
              <a:rPr lang="en-US" sz="2400" dirty="0">
                <a:solidFill>
                  <a:schemeClr val="accent1"/>
                </a:solidFill>
              </a:rPr>
              <a:t>), dc(</a:t>
            </a:r>
            <a:r>
              <a:rPr lang="en-US" sz="2400" dirty="0" err="1">
                <a:solidFill>
                  <a:schemeClr val="accent1"/>
                </a:solidFill>
              </a:rPr>
              <a:t>alert.signature</a:t>
            </a:r>
            <a:r>
              <a:rPr lang="en-US" sz="2400" dirty="0">
                <a:solidFill>
                  <a:schemeClr val="accent1"/>
                </a:solidFill>
              </a:rPr>
              <a:t>), count by </a:t>
            </a:r>
            <a:r>
              <a:rPr lang="en-US" sz="2400" dirty="0" err="1">
                <a:solidFill>
                  <a:schemeClr val="accent1"/>
                </a:solidFill>
              </a:rPr>
              <a:t>src_ip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b="1" dirty="0">
                <a:solidFill>
                  <a:schemeClr val="tx1"/>
                </a:solidFill>
              </a:rPr>
              <a:t>| </a:t>
            </a:r>
            <a:r>
              <a:rPr lang="en-US" sz="2400" b="1" dirty="0" err="1">
                <a:solidFill>
                  <a:schemeClr val="tx1"/>
                </a:solidFill>
              </a:rPr>
              <a:t>eval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last_seen</a:t>
            </a:r>
            <a:r>
              <a:rPr lang="en-US" sz="2400" b="1" dirty="0">
                <a:solidFill>
                  <a:schemeClr val="tx1"/>
                </a:solidFill>
              </a:rPr>
              <a:t>=</a:t>
            </a:r>
            <a:r>
              <a:rPr lang="en-US" sz="2400" b="1" dirty="0" err="1">
                <a:solidFill>
                  <a:schemeClr val="tx1"/>
                </a:solidFill>
              </a:rPr>
              <a:t>strftime</a:t>
            </a:r>
            <a:r>
              <a:rPr lang="en-US" sz="2400" b="1" dirty="0">
                <a:solidFill>
                  <a:schemeClr val="tx1"/>
                </a:solidFill>
              </a:rPr>
              <a:t>(</a:t>
            </a:r>
            <a:r>
              <a:rPr lang="en-US" sz="2400" b="1" dirty="0" err="1">
                <a:solidFill>
                  <a:schemeClr val="tx1"/>
                </a:solidFill>
              </a:rPr>
              <a:t>last_time,"%m</a:t>
            </a:r>
            <a:r>
              <a:rPr lang="en-US" sz="2400" b="1" dirty="0">
                <a:solidFill>
                  <a:schemeClr val="tx1"/>
                </a:solidFill>
              </a:rPr>
              <a:t>/%d/%y %H:%M:%S") </a:t>
            </a:r>
            <a:r>
              <a:rPr lang="en-US" sz="2400" dirty="0">
                <a:solidFill>
                  <a:schemeClr val="accent1"/>
                </a:solidFill>
              </a:rPr>
              <a:t>| rename </a:t>
            </a:r>
            <a:r>
              <a:rPr lang="en-US" sz="2400" dirty="0" err="1">
                <a:solidFill>
                  <a:schemeClr val="accent1"/>
                </a:solidFill>
              </a:rPr>
              <a:t>last_seen</a:t>
            </a:r>
            <a:r>
              <a:rPr lang="en-US" sz="2400" dirty="0">
                <a:solidFill>
                  <a:schemeClr val="accent1"/>
                </a:solidFill>
              </a:rPr>
              <a:t> AS "Last Seen", dc(</a:t>
            </a:r>
            <a:r>
              <a:rPr lang="en-US" sz="2400" dirty="0" err="1">
                <a:solidFill>
                  <a:schemeClr val="accent1"/>
                </a:solidFill>
              </a:rPr>
              <a:t>alert.signature</a:t>
            </a:r>
            <a:r>
              <a:rPr lang="en-US" sz="2400" dirty="0">
                <a:solidFill>
                  <a:schemeClr val="accent1"/>
                </a:solidFill>
              </a:rPr>
              <a:t>) AS </a:t>
            </a:r>
            <a:r>
              <a:rPr lang="en-US" sz="2400" dirty="0" err="1">
                <a:solidFill>
                  <a:schemeClr val="accent1"/>
                </a:solidFill>
              </a:rPr>
              <a:t>sig_count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r>
              <a:rPr lang="en-US" sz="2400" dirty="0" err="1">
                <a:solidFill>
                  <a:schemeClr val="accent1"/>
                </a:solidFill>
              </a:rPr>
              <a:t>src_ip</a:t>
            </a:r>
            <a:r>
              <a:rPr lang="en-US" sz="2400" dirty="0">
                <a:solidFill>
                  <a:schemeClr val="accent1"/>
                </a:solidFill>
              </a:rPr>
              <a:t> AS "Threat Actor", values(</a:t>
            </a:r>
            <a:r>
              <a:rPr lang="en-US" sz="2400" dirty="0" err="1">
                <a:solidFill>
                  <a:schemeClr val="accent1"/>
                </a:solidFill>
              </a:rPr>
              <a:t>alert.signature</a:t>
            </a:r>
            <a:r>
              <a:rPr lang="en-US" sz="2400" dirty="0">
                <a:solidFill>
                  <a:schemeClr val="accent1"/>
                </a:solidFill>
              </a:rPr>
              <a:t>) AS "Attack Signature", dc(</a:t>
            </a:r>
            <a:r>
              <a:rPr lang="en-US" sz="2400" dirty="0" err="1">
                <a:solidFill>
                  <a:schemeClr val="accent1"/>
                </a:solidFill>
              </a:rPr>
              <a:t>dest_ip</a:t>
            </a:r>
            <a:r>
              <a:rPr lang="en-US" sz="2400" dirty="0">
                <a:solidFill>
                  <a:schemeClr val="accent1"/>
                </a:solidFill>
              </a:rPr>
              <a:t>) AS "</a:t>
            </a:r>
            <a:r>
              <a:rPr lang="en-US" sz="2400" dirty="0" err="1">
                <a:solidFill>
                  <a:schemeClr val="accent1"/>
                </a:solidFill>
              </a:rPr>
              <a:t>Num</a:t>
            </a:r>
            <a:r>
              <a:rPr lang="en-US" sz="2400" dirty="0">
                <a:solidFill>
                  <a:schemeClr val="accent1"/>
                </a:solidFill>
              </a:rPr>
              <a:t> of Targets", count as "</a:t>
            </a:r>
            <a:r>
              <a:rPr lang="en-US" sz="2400" dirty="0" err="1">
                <a:solidFill>
                  <a:schemeClr val="accent1"/>
                </a:solidFill>
              </a:rPr>
              <a:t>Num</a:t>
            </a:r>
            <a:r>
              <a:rPr lang="en-US" sz="2400" dirty="0">
                <a:solidFill>
                  <a:schemeClr val="accent1"/>
                </a:solidFill>
              </a:rPr>
              <a:t> of Events" | where </a:t>
            </a:r>
            <a:r>
              <a:rPr lang="en-US" sz="2400" dirty="0" err="1">
                <a:solidFill>
                  <a:schemeClr val="accent1"/>
                </a:solidFill>
              </a:rPr>
              <a:t>sig_count</a:t>
            </a:r>
            <a:r>
              <a:rPr lang="en-US" sz="2400" dirty="0">
                <a:solidFill>
                  <a:schemeClr val="accent1"/>
                </a:solidFill>
              </a:rPr>
              <a:t> &gt; 1 | </a:t>
            </a:r>
            <a:r>
              <a:rPr lang="en-US" sz="2400" dirty="0" err="1">
                <a:solidFill>
                  <a:schemeClr val="accent1"/>
                </a:solidFill>
              </a:rPr>
              <a:t>iplocation</a:t>
            </a:r>
            <a:r>
              <a:rPr lang="en-US" sz="2400" dirty="0">
                <a:solidFill>
                  <a:schemeClr val="accent1"/>
                </a:solidFill>
              </a:rPr>
              <a:t> "Threat Actor" | </a:t>
            </a:r>
            <a:r>
              <a:rPr lang="en-US" sz="2400" dirty="0" err="1">
                <a:solidFill>
                  <a:schemeClr val="accent1"/>
                </a:solidFill>
              </a:rPr>
              <a:t>eval</a:t>
            </a:r>
            <a:r>
              <a:rPr lang="en-US" sz="2400" dirty="0">
                <a:solidFill>
                  <a:schemeClr val="accent1"/>
                </a:solidFill>
              </a:rPr>
              <a:t> Location=if(City="", Country, City. ", " .Country) | table </a:t>
            </a:r>
            <a:r>
              <a:rPr lang="en-US" sz="2400" dirty="0" err="1">
                <a:solidFill>
                  <a:schemeClr val="accent1"/>
                </a:solidFill>
              </a:rPr>
              <a:t>last_time</a:t>
            </a:r>
            <a:r>
              <a:rPr lang="en-US" sz="2400" dirty="0">
                <a:solidFill>
                  <a:schemeClr val="accent1"/>
                </a:solidFill>
              </a:rPr>
              <a:t>, "Last Seen", "Threat Actor", Location, "Attack Signature" | </a:t>
            </a:r>
            <a:r>
              <a:rPr lang="en-US" sz="2400" dirty="0" err="1">
                <a:solidFill>
                  <a:schemeClr val="accent1"/>
                </a:solidFill>
              </a:rPr>
              <a:t>inputlookup</a:t>
            </a:r>
            <a:r>
              <a:rPr lang="en-US" sz="2400" dirty="0">
                <a:solidFill>
                  <a:schemeClr val="accent1"/>
                </a:solidFill>
              </a:rPr>
              <a:t> append=true threat_actors_ids.csv | </a:t>
            </a:r>
            <a:r>
              <a:rPr lang="en-US" sz="2400" dirty="0" err="1">
                <a:solidFill>
                  <a:schemeClr val="accent1"/>
                </a:solidFill>
              </a:rPr>
              <a:t>dedup</a:t>
            </a:r>
            <a:r>
              <a:rPr lang="en-US" sz="2400" dirty="0">
                <a:solidFill>
                  <a:schemeClr val="accent1"/>
                </a:solidFill>
              </a:rPr>
              <a:t> "Threat Actor" | </a:t>
            </a:r>
            <a:r>
              <a:rPr lang="en-US" sz="2400" dirty="0" err="1">
                <a:solidFill>
                  <a:schemeClr val="accent1"/>
                </a:solidFill>
              </a:rPr>
              <a:t>outputlookup</a:t>
            </a:r>
            <a:r>
              <a:rPr lang="en-US" sz="2400" dirty="0">
                <a:solidFill>
                  <a:schemeClr val="accent1"/>
                </a:solidFill>
              </a:rPr>
              <a:t> threat_actors_ids.csv</a:t>
            </a:r>
          </a:p>
        </p:txBody>
      </p:sp>
    </p:spTree>
    <p:extLst>
      <p:ext uri="{BB962C8B-B14F-4D97-AF65-F5344CB8AC3E}">
        <p14:creationId xmlns:p14="http://schemas.microsoft.com/office/powerpoint/2010/main" val="32858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912619"/>
            <a:ext cx="12192000" cy="33959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accent1"/>
                </a:solidFill>
              </a:rPr>
              <a:t>index=ids </a:t>
            </a:r>
            <a:r>
              <a:rPr lang="en-US" sz="2400" dirty="0" err="1">
                <a:solidFill>
                  <a:schemeClr val="accent1"/>
                </a:solidFill>
              </a:rPr>
              <a:t>src_ip</a:t>
            </a:r>
            <a:r>
              <a:rPr lang="en-US" sz="2400" dirty="0">
                <a:solidFill>
                  <a:schemeClr val="accent1"/>
                </a:solidFill>
              </a:rPr>
              <a:t>!=172.16.0.0/12 | stats latest(_time) AS </a:t>
            </a:r>
            <a:r>
              <a:rPr lang="en-US" sz="2400" dirty="0" err="1">
                <a:solidFill>
                  <a:schemeClr val="accent1"/>
                </a:solidFill>
              </a:rPr>
              <a:t>last_time</a:t>
            </a:r>
            <a:r>
              <a:rPr lang="en-US" sz="2400" dirty="0">
                <a:solidFill>
                  <a:schemeClr val="accent1"/>
                </a:solidFill>
              </a:rPr>
              <a:t>, values(</a:t>
            </a:r>
            <a:r>
              <a:rPr lang="en-US" sz="2400" dirty="0" err="1">
                <a:solidFill>
                  <a:schemeClr val="accent1"/>
                </a:solidFill>
              </a:rPr>
              <a:t>alert.signature</a:t>
            </a:r>
            <a:r>
              <a:rPr lang="en-US" sz="2400" dirty="0">
                <a:solidFill>
                  <a:schemeClr val="accent1"/>
                </a:solidFill>
              </a:rPr>
              <a:t>), dc(</a:t>
            </a:r>
            <a:r>
              <a:rPr lang="en-US" sz="2400" dirty="0" err="1">
                <a:solidFill>
                  <a:schemeClr val="accent1"/>
                </a:solidFill>
              </a:rPr>
              <a:t>dest_ip</a:t>
            </a:r>
            <a:r>
              <a:rPr lang="en-US" sz="2400" dirty="0">
                <a:solidFill>
                  <a:schemeClr val="accent1"/>
                </a:solidFill>
              </a:rPr>
              <a:t>), dc(</a:t>
            </a:r>
            <a:r>
              <a:rPr lang="en-US" sz="2400" dirty="0" err="1">
                <a:solidFill>
                  <a:schemeClr val="accent1"/>
                </a:solidFill>
              </a:rPr>
              <a:t>alert.signature</a:t>
            </a:r>
            <a:r>
              <a:rPr lang="en-US" sz="2400" dirty="0">
                <a:solidFill>
                  <a:schemeClr val="accent1"/>
                </a:solidFill>
              </a:rPr>
              <a:t>), count by </a:t>
            </a:r>
            <a:r>
              <a:rPr lang="en-US" sz="2400" dirty="0" err="1">
                <a:solidFill>
                  <a:schemeClr val="accent1"/>
                </a:solidFill>
              </a:rPr>
              <a:t>src_ip</a:t>
            </a:r>
            <a:r>
              <a:rPr lang="en-US" sz="2400" dirty="0">
                <a:solidFill>
                  <a:schemeClr val="accent1"/>
                </a:solidFill>
              </a:rPr>
              <a:t> | </a:t>
            </a:r>
            <a:r>
              <a:rPr lang="en-US" sz="2400" dirty="0" err="1">
                <a:solidFill>
                  <a:schemeClr val="accent1"/>
                </a:solidFill>
              </a:rPr>
              <a:t>eval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last_seen</a:t>
            </a:r>
            <a:r>
              <a:rPr lang="en-US" sz="2400" dirty="0">
                <a:solidFill>
                  <a:schemeClr val="accent1"/>
                </a:solidFill>
              </a:rPr>
              <a:t>=</a:t>
            </a:r>
            <a:r>
              <a:rPr lang="en-US" sz="2400" dirty="0" err="1">
                <a:solidFill>
                  <a:schemeClr val="accent1"/>
                </a:solidFill>
              </a:rPr>
              <a:t>strftime</a:t>
            </a:r>
            <a:r>
              <a:rPr lang="en-US" sz="2400" dirty="0">
                <a:solidFill>
                  <a:schemeClr val="accent1"/>
                </a:solidFill>
              </a:rPr>
              <a:t>(</a:t>
            </a:r>
            <a:r>
              <a:rPr lang="en-US" sz="2400" dirty="0" err="1">
                <a:solidFill>
                  <a:schemeClr val="accent1"/>
                </a:solidFill>
              </a:rPr>
              <a:t>last_time,"%m</a:t>
            </a:r>
            <a:r>
              <a:rPr lang="en-US" sz="2400" dirty="0">
                <a:solidFill>
                  <a:schemeClr val="accent1"/>
                </a:solidFill>
              </a:rPr>
              <a:t>/%d/%y %H:%M:%S") | </a:t>
            </a:r>
            <a:r>
              <a:rPr lang="en-US" sz="2400" b="1" dirty="0">
                <a:solidFill>
                  <a:schemeClr val="tx1"/>
                </a:solidFill>
              </a:rPr>
              <a:t>rename </a:t>
            </a:r>
            <a:r>
              <a:rPr lang="en-US" sz="2400" b="1" dirty="0" err="1">
                <a:solidFill>
                  <a:schemeClr val="tx1"/>
                </a:solidFill>
              </a:rPr>
              <a:t>last_seen</a:t>
            </a:r>
            <a:r>
              <a:rPr lang="en-US" sz="2400" b="1" dirty="0">
                <a:solidFill>
                  <a:schemeClr val="tx1"/>
                </a:solidFill>
              </a:rPr>
              <a:t> AS "Last Seen", dc(</a:t>
            </a:r>
            <a:r>
              <a:rPr lang="en-US" sz="2400" b="1" dirty="0" err="1">
                <a:solidFill>
                  <a:schemeClr val="tx1"/>
                </a:solidFill>
              </a:rPr>
              <a:t>alert.signature</a:t>
            </a:r>
            <a:r>
              <a:rPr lang="en-US" sz="2400" b="1" dirty="0">
                <a:solidFill>
                  <a:schemeClr val="tx1"/>
                </a:solidFill>
              </a:rPr>
              <a:t>) AS </a:t>
            </a:r>
            <a:r>
              <a:rPr lang="en-US" sz="2400" b="1" dirty="0" err="1">
                <a:solidFill>
                  <a:schemeClr val="tx1"/>
                </a:solidFill>
              </a:rPr>
              <a:t>sig_count</a:t>
            </a:r>
            <a:r>
              <a:rPr lang="en-US" sz="2400" b="1" dirty="0">
                <a:solidFill>
                  <a:schemeClr val="tx1"/>
                </a:solidFill>
              </a:rPr>
              <a:t>, </a:t>
            </a:r>
            <a:r>
              <a:rPr lang="en-US" sz="2400" b="1" dirty="0" err="1">
                <a:solidFill>
                  <a:schemeClr val="tx1"/>
                </a:solidFill>
              </a:rPr>
              <a:t>src_ip</a:t>
            </a:r>
            <a:r>
              <a:rPr lang="en-US" sz="2400" b="1" dirty="0">
                <a:solidFill>
                  <a:schemeClr val="tx1"/>
                </a:solidFill>
              </a:rPr>
              <a:t> AS "Threat Actor", values(</a:t>
            </a:r>
            <a:r>
              <a:rPr lang="en-US" sz="2400" b="1" dirty="0" err="1">
                <a:solidFill>
                  <a:schemeClr val="tx1"/>
                </a:solidFill>
              </a:rPr>
              <a:t>alert.signature</a:t>
            </a:r>
            <a:r>
              <a:rPr lang="en-US" sz="2400" b="1" dirty="0">
                <a:solidFill>
                  <a:schemeClr val="tx1"/>
                </a:solidFill>
              </a:rPr>
              <a:t>) AS "Attack Signature", dc(</a:t>
            </a:r>
            <a:r>
              <a:rPr lang="en-US" sz="2400" b="1" dirty="0" err="1">
                <a:solidFill>
                  <a:schemeClr val="tx1"/>
                </a:solidFill>
              </a:rPr>
              <a:t>dest_ip</a:t>
            </a:r>
            <a:r>
              <a:rPr lang="en-US" sz="2400" b="1" dirty="0">
                <a:solidFill>
                  <a:schemeClr val="tx1"/>
                </a:solidFill>
              </a:rPr>
              <a:t>) AS "</a:t>
            </a:r>
            <a:r>
              <a:rPr lang="en-US" sz="2400" b="1" dirty="0" err="1">
                <a:solidFill>
                  <a:schemeClr val="tx1"/>
                </a:solidFill>
              </a:rPr>
              <a:t>Num</a:t>
            </a:r>
            <a:r>
              <a:rPr lang="en-US" sz="2400" b="1" dirty="0">
                <a:solidFill>
                  <a:schemeClr val="tx1"/>
                </a:solidFill>
              </a:rPr>
              <a:t> of Targets", count as "</a:t>
            </a:r>
            <a:r>
              <a:rPr lang="en-US" sz="2400" b="1" dirty="0" err="1">
                <a:solidFill>
                  <a:schemeClr val="tx1"/>
                </a:solidFill>
              </a:rPr>
              <a:t>Num</a:t>
            </a:r>
            <a:r>
              <a:rPr lang="en-US" sz="2400" b="1" dirty="0">
                <a:solidFill>
                  <a:schemeClr val="tx1"/>
                </a:solidFill>
              </a:rPr>
              <a:t> of Events" </a:t>
            </a:r>
            <a:r>
              <a:rPr lang="en-US" sz="2400" dirty="0">
                <a:solidFill>
                  <a:schemeClr val="accent1"/>
                </a:solidFill>
              </a:rPr>
              <a:t>| where </a:t>
            </a:r>
            <a:r>
              <a:rPr lang="en-US" sz="2400" dirty="0" err="1">
                <a:solidFill>
                  <a:schemeClr val="accent1"/>
                </a:solidFill>
              </a:rPr>
              <a:t>sig_count</a:t>
            </a:r>
            <a:r>
              <a:rPr lang="en-US" sz="2400" dirty="0">
                <a:solidFill>
                  <a:schemeClr val="accent1"/>
                </a:solidFill>
              </a:rPr>
              <a:t> &gt; 1 | </a:t>
            </a:r>
            <a:r>
              <a:rPr lang="en-US" sz="2400" dirty="0" err="1">
                <a:solidFill>
                  <a:schemeClr val="accent1"/>
                </a:solidFill>
              </a:rPr>
              <a:t>iplocation</a:t>
            </a:r>
            <a:r>
              <a:rPr lang="en-US" sz="2400" dirty="0">
                <a:solidFill>
                  <a:schemeClr val="accent1"/>
                </a:solidFill>
              </a:rPr>
              <a:t> "Threat Actor" | </a:t>
            </a:r>
            <a:r>
              <a:rPr lang="en-US" sz="2400" dirty="0" err="1">
                <a:solidFill>
                  <a:schemeClr val="accent1"/>
                </a:solidFill>
              </a:rPr>
              <a:t>eval</a:t>
            </a:r>
            <a:r>
              <a:rPr lang="en-US" sz="2400" dirty="0">
                <a:solidFill>
                  <a:schemeClr val="accent1"/>
                </a:solidFill>
              </a:rPr>
              <a:t> Location=if(City="", Country, City. ", " .Country) | table </a:t>
            </a:r>
            <a:r>
              <a:rPr lang="en-US" sz="2400" dirty="0" err="1">
                <a:solidFill>
                  <a:schemeClr val="accent1"/>
                </a:solidFill>
              </a:rPr>
              <a:t>last_time</a:t>
            </a:r>
            <a:r>
              <a:rPr lang="en-US" sz="2400" dirty="0">
                <a:solidFill>
                  <a:schemeClr val="accent1"/>
                </a:solidFill>
              </a:rPr>
              <a:t>, "Last Seen", "Threat Actor", Location, "Attack Signature" | </a:t>
            </a:r>
            <a:r>
              <a:rPr lang="en-US" sz="2400" dirty="0" err="1">
                <a:solidFill>
                  <a:schemeClr val="accent1"/>
                </a:solidFill>
              </a:rPr>
              <a:t>inputlookup</a:t>
            </a:r>
            <a:r>
              <a:rPr lang="en-US" sz="2400" dirty="0">
                <a:solidFill>
                  <a:schemeClr val="accent1"/>
                </a:solidFill>
              </a:rPr>
              <a:t> append=true threat_actors_ids.csv | </a:t>
            </a:r>
            <a:r>
              <a:rPr lang="en-US" sz="2400" dirty="0" err="1">
                <a:solidFill>
                  <a:schemeClr val="accent1"/>
                </a:solidFill>
              </a:rPr>
              <a:t>dedup</a:t>
            </a:r>
            <a:r>
              <a:rPr lang="en-US" sz="2400" dirty="0">
                <a:solidFill>
                  <a:schemeClr val="accent1"/>
                </a:solidFill>
              </a:rPr>
              <a:t> "Threat Actor" | </a:t>
            </a:r>
            <a:r>
              <a:rPr lang="en-US" sz="2400" dirty="0" err="1">
                <a:solidFill>
                  <a:schemeClr val="accent1"/>
                </a:solidFill>
              </a:rPr>
              <a:t>outputlookup</a:t>
            </a:r>
            <a:r>
              <a:rPr lang="en-US" sz="2400" dirty="0">
                <a:solidFill>
                  <a:schemeClr val="accent1"/>
                </a:solidFill>
              </a:rPr>
              <a:t> threat_actors_ids.csv</a:t>
            </a:r>
          </a:p>
        </p:txBody>
      </p:sp>
    </p:spTree>
    <p:extLst>
      <p:ext uri="{BB962C8B-B14F-4D97-AF65-F5344CB8AC3E}">
        <p14:creationId xmlns:p14="http://schemas.microsoft.com/office/powerpoint/2010/main" val="351575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912619"/>
            <a:ext cx="12192000" cy="33959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accent1"/>
                </a:solidFill>
              </a:rPr>
              <a:t>index=ids </a:t>
            </a:r>
            <a:r>
              <a:rPr lang="en-US" sz="2400" dirty="0" err="1">
                <a:solidFill>
                  <a:schemeClr val="accent1"/>
                </a:solidFill>
              </a:rPr>
              <a:t>src_ip</a:t>
            </a:r>
            <a:r>
              <a:rPr lang="en-US" sz="2400" dirty="0">
                <a:solidFill>
                  <a:schemeClr val="accent1"/>
                </a:solidFill>
              </a:rPr>
              <a:t>!=172.16.0.0/12 | stats latest(_time) AS </a:t>
            </a:r>
            <a:r>
              <a:rPr lang="en-US" sz="2400" dirty="0" err="1">
                <a:solidFill>
                  <a:schemeClr val="accent1"/>
                </a:solidFill>
              </a:rPr>
              <a:t>last_time</a:t>
            </a:r>
            <a:r>
              <a:rPr lang="en-US" sz="2400" dirty="0">
                <a:solidFill>
                  <a:schemeClr val="accent1"/>
                </a:solidFill>
              </a:rPr>
              <a:t>, values(</a:t>
            </a:r>
            <a:r>
              <a:rPr lang="en-US" sz="2400" dirty="0" err="1">
                <a:solidFill>
                  <a:schemeClr val="accent1"/>
                </a:solidFill>
              </a:rPr>
              <a:t>alert.signature</a:t>
            </a:r>
            <a:r>
              <a:rPr lang="en-US" sz="2400" dirty="0">
                <a:solidFill>
                  <a:schemeClr val="accent1"/>
                </a:solidFill>
              </a:rPr>
              <a:t>), dc(</a:t>
            </a:r>
            <a:r>
              <a:rPr lang="en-US" sz="2400" dirty="0" err="1">
                <a:solidFill>
                  <a:schemeClr val="accent1"/>
                </a:solidFill>
              </a:rPr>
              <a:t>dest_ip</a:t>
            </a:r>
            <a:r>
              <a:rPr lang="en-US" sz="2400" dirty="0">
                <a:solidFill>
                  <a:schemeClr val="accent1"/>
                </a:solidFill>
              </a:rPr>
              <a:t>), dc(</a:t>
            </a:r>
            <a:r>
              <a:rPr lang="en-US" sz="2400" dirty="0" err="1">
                <a:solidFill>
                  <a:schemeClr val="accent1"/>
                </a:solidFill>
              </a:rPr>
              <a:t>alert.signature</a:t>
            </a:r>
            <a:r>
              <a:rPr lang="en-US" sz="2400" dirty="0">
                <a:solidFill>
                  <a:schemeClr val="accent1"/>
                </a:solidFill>
              </a:rPr>
              <a:t>), count by </a:t>
            </a:r>
            <a:r>
              <a:rPr lang="en-US" sz="2400" dirty="0" err="1">
                <a:solidFill>
                  <a:schemeClr val="accent1"/>
                </a:solidFill>
              </a:rPr>
              <a:t>src_ip</a:t>
            </a:r>
            <a:r>
              <a:rPr lang="en-US" sz="2400" dirty="0">
                <a:solidFill>
                  <a:schemeClr val="accent1"/>
                </a:solidFill>
              </a:rPr>
              <a:t> | </a:t>
            </a:r>
            <a:r>
              <a:rPr lang="en-US" sz="2400" dirty="0" err="1">
                <a:solidFill>
                  <a:schemeClr val="accent1"/>
                </a:solidFill>
              </a:rPr>
              <a:t>eval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last_seen</a:t>
            </a:r>
            <a:r>
              <a:rPr lang="en-US" sz="2400" dirty="0">
                <a:solidFill>
                  <a:schemeClr val="accent1"/>
                </a:solidFill>
              </a:rPr>
              <a:t>=</a:t>
            </a:r>
            <a:r>
              <a:rPr lang="en-US" sz="2400" dirty="0" err="1">
                <a:solidFill>
                  <a:schemeClr val="accent1"/>
                </a:solidFill>
              </a:rPr>
              <a:t>strftime</a:t>
            </a:r>
            <a:r>
              <a:rPr lang="en-US" sz="2400" dirty="0">
                <a:solidFill>
                  <a:schemeClr val="accent1"/>
                </a:solidFill>
              </a:rPr>
              <a:t>(</a:t>
            </a:r>
            <a:r>
              <a:rPr lang="en-US" sz="2400" dirty="0" err="1">
                <a:solidFill>
                  <a:schemeClr val="accent1"/>
                </a:solidFill>
              </a:rPr>
              <a:t>last_time,"%m</a:t>
            </a:r>
            <a:r>
              <a:rPr lang="en-US" sz="2400" dirty="0">
                <a:solidFill>
                  <a:schemeClr val="accent1"/>
                </a:solidFill>
              </a:rPr>
              <a:t>/%d/%y %H:%M:%S") | rename </a:t>
            </a:r>
            <a:r>
              <a:rPr lang="en-US" sz="2400" dirty="0" err="1">
                <a:solidFill>
                  <a:schemeClr val="accent1"/>
                </a:solidFill>
              </a:rPr>
              <a:t>last_seen</a:t>
            </a:r>
            <a:r>
              <a:rPr lang="en-US" sz="2400" dirty="0">
                <a:solidFill>
                  <a:schemeClr val="accent1"/>
                </a:solidFill>
              </a:rPr>
              <a:t> AS "Last Seen", dc(</a:t>
            </a:r>
            <a:r>
              <a:rPr lang="en-US" sz="2400" dirty="0" err="1">
                <a:solidFill>
                  <a:schemeClr val="accent1"/>
                </a:solidFill>
              </a:rPr>
              <a:t>alert.signature</a:t>
            </a:r>
            <a:r>
              <a:rPr lang="en-US" sz="2400" dirty="0">
                <a:solidFill>
                  <a:schemeClr val="accent1"/>
                </a:solidFill>
              </a:rPr>
              <a:t>) AS </a:t>
            </a:r>
            <a:r>
              <a:rPr lang="en-US" sz="2400" dirty="0" err="1">
                <a:solidFill>
                  <a:schemeClr val="accent1"/>
                </a:solidFill>
              </a:rPr>
              <a:t>sig_count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r>
              <a:rPr lang="en-US" sz="2400" dirty="0" err="1">
                <a:solidFill>
                  <a:schemeClr val="accent1"/>
                </a:solidFill>
              </a:rPr>
              <a:t>src_ip</a:t>
            </a:r>
            <a:r>
              <a:rPr lang="en-US" sz="2400" dirty="0">
                <a:solidFill>
                  <a:schemeClr val="accent1"/>
                </a:solidFill>
              </a:rPr>
              <a:t> AS "Threat Actor", values(</a:t>
            </a:r>
            <a:r>
              <a:rPr lang="en-US" sz="2400" dirty="0" err="1">
                <a:solidFill>
                  <a:schemeClr val="accent1"/>
                </a:solidFill>
              </a:rPr>
              <a:t>alert.signature</a:t>
            </a:r>
            <a:r>
              <a:rPr lang="en-US" sz="2400" dirty="0">
                <a:solidFill>
                  <a:schemeClr val="accent1"/>
                </a:solidFill>
              </a:rPr>
              <a:t>) AS "Attack Signature", dc(</a:t>
            </a:r>
            <a:r>
              <a:rPr lang="en-US" sz="2400" dirty="0" err="1">
                <a:solidFill>
                  <a:schemeClr val="accent1"/>
                </a:solidFill>
              </a:rPr>
              <a:t>dest_ip</a:t>
            </a:r>
            <a:r>
              <a:rPr lang="en-US" sz="2400" dirty="0">
                <a:solidFill>
                  <a:schemeClr val="accent1"/>
                </a:solidFill>
              </a:rPr>
              <a:t>) AS "</a:t>
            </a:r>
            <a:r>
              <a:rPr lang="en-US" sz="2400" dirty="0" err="1">
                <a:solidFill>
                  <a:schemeClr val="accent1"/>
                </a:solidFill>
              </a:rPr>
              <a:t>Num</a:t>
            </a:r>
            <a:r>
              <a:rPr lang="en-US" sz="2400" dirty="0">
                <a:solidFill>
                  <a:schemeClr val="accent1"/>
                </a:solidFill>
              </a:rPr>
              <a:t> of Targets", count as "</a:t>
            </a:r>
            <a:r>
              <a:rPr lang="en-US" sz="2400" dirty="0" err="1">
                <a:solidFill>
                  <a:schemeClr val="accent1"/>
                </a:solidFill>
              </a:rPr>
              <a:t>Num</a:t>
            </a:r>
            <a:r>
              <a:rPr lang="en-US" sz="2400" dirty="0">
                <a:solidFill>
                  <a:schemeClr val="accent1"/>
                </a:solidFill>
              </a:rPr>
              <a:t> of Events" |</a:t>
            </a:r>
            <a:r>
              <a:rPr lang="en-US" sz="2400" b="1" dirty="0">
                <a:solidFill>
                  <a:schemeClr val="tx1"/>
                </a:solidFill>
              </a:rPr>
              <a:t>where </a:t>
            </a:r>
            <a:r>
              <a:rPr lang="en-US" sz="2400" b="1" dirty="0" err="1">
                <a:solidFill>
                  <a:schemeClr val="tx1"/>
                </a:solidFill>
              </a:rPr>
              <a:t>sig_count</a:t>
            </a:r>
            <a:r>
              <a:rPr lang="en-US" sz="2400" b="1" dirty="0">
                <a:solidFill>
                  <a:schemeClr val="tx1"/>
                </a:solidFill>
              </a:rPr>
              <a:t> &gt; 1</a:t>
            </a:r>
            <a:r>
              <a:rPr lang="en-US" sz="2400" dirty="0">
                <a:solidFill>
                  <a:schemeClr val="accent1"/>
                </a:solidFill>
              </a:rPr>
              <a:t>| </a:t>
            </a:r>
            <a:r>
              <a:rPr lang="en-US" sz="2400" dirty="0" err="1">
                <a:solidFill>
                  <a:schemeClr val="accent1"/>
                </a:solidFill>
              </a:rPr>
              <a:t>iplocation</a:t>
            </a:r>
            <a:r>
              <a:rPr lang="en-US" sz="2400" dirty="0">
                <a:solidFill>
                  <a:schemeClr val="accent1"/>
                </a:solidFill>
              </a:rPr>
              <a:t> "Threat Actor" | </a:t>
            </a:r>
            <a:r>
              <a:rPr lang="en-US" sz="2400" dirty="0" err="1">
                <a:solidFill>
                  <a:schemeClr val="accent1"/>
                </a:solidFill>
              </a:rPr>
              <a:t>eval</a:t>
            </a:r>
            <a:r>
              <a:rPr lang="en-US" sz="2400" dirty="0">
                <a:solidFill>
                  <a:schemeClr val="accent1"/>
                </a:solidFill>
              </a:rPr>
              <a:t> Location=if(City="", Country, City. ", " .Country) | table </a:t>
            </a:r>
            <a:r>
              <a:rPr lang="en-US" sz="2400" dirty="0" err="1">
                <a:solidFill>
                  <a:schemeClr val="accent1"/>
                </a:solidFill>
              </a:rPr>
              <a:t>last_time</a:t>
            </a:r>
            <a:r>
              <a:rPr lang="en-US" sz="2400" dirty="0">
                <a:solidFill>
                  <a:schemeClr val="accent1"/>
                </a:solidFill>
              </a:rPr>
              <a:t>, "Last Seen", "Threat Actor", Location, "Attack Signature" | </a:t>
            </a:r>
            <a:r>
              <a:rPr lang="en-US" sz="2400" dirty="0" err="1">
                <a:solidFill>
                  <a:schemeClr val="accent1"/>
                </a:solidFill>
              </a:rPr>
              <a:t>inputlookup</a:t>
            </a:r>
            <a:r>
              <a:rPr lang="en-US" sz="2400" dirty="0">
                <a:solidFill>
                  <a:schemeClr val="accent1"/>
                </a:solidFill>
              </a:rPr>
              <a:t> append=true threat_actors_ids.csv | </a:t>
            </a:r>
            <a:r>
              <a:rPr lang="en-US" sz="2400" dirty="0" err="1">
                <a:solidFill>
                  <a:schemeClr val="accent1"/>
                </a:solidFill>
              </a:rPr>
              <a:t>dedup</a:t>
            </a:r>
            <a:r>
              <a:rPr lang="en-US" sz="2400" dirty="0">
                <a:solidFill>
                  <a:schemeClr val="accent1"/>
                </a:solidFill>
              </a:rPr>
              <a:t> "Threat Actor" | </a:t>
            </a:r>
            <a:r>
              <a:rPr lang="en-US" sz="2400" dirty="0" err="1">
                <a:solidFill>
                  <a:schemeClr val="accent1"/>
                </a:solidFill>
              </a:rPr>
              <a:t>outputlookup</a:t>
            </a:r>
            <a:r>
              <a:rPr lang="en-US" sz="2400" dirty="0">
                <a:solidFill>
                  <a:schemeClr val="accent1"/>
                </a:solidFill>
              </a:rPr>
              <a:t> threat_actors_ids.csv</a:t>
            </a:r>
          </a:p>
        </p:txBody>
      </p:sp>
    </p:spTree>
    <p:extLst>
      <p:ext uri="{BB962C8B-B14F-4D97-AF65-F5344CB8AC3E}">
        <p14:creationId xmlns:p14="http://schemas.microsoft.com/office/powerpoint/2010/main" val="281434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912619"/>
            <a:ext cx="12192000" cy="33959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accent1"/>
                </a:solidFill>
              </a:rPr>
              <a:t>index=ids </a:t>
            </a:r>
            <a:r>
              <a:rPr lang="en-US" sz="2400" dirty="0" err="1">
                <a:solidFill>
                  <a:schemeClr val="accent1"/>
                </a:solidFill>
              </a:rPr>
              <a:t>src_ip</a:t>
            </a:r>
            <a:r>
              <a:rPr lang="en-US" sz="2400" dirty="0">
                <a:solidFill>
                  <a:schemeClr val="accent1"/>
                </a:solidFill>
              </a:rPr>
              <a:t>!=172.16.0.0/12 | stats latest(_time) AS </a:t>
            </a:r>
            <a:r>
              <a:rPr lang="en-US" sz="2400" dirty="0" err="1">
                <a:solidFill>
                  <a:schemeClr val="accent1"/>
                </a:solidFill>
              </a:rPr>
              <a:t>last_time</a:t>
            </a:r>
            <a:r>
              <a:rPr lang="en-US" sz="2400" dirty="0">
                <a:solidFill>
                  <a:schemeClr val="accent1"/>
                </a:solidFill>
              </a:rPr>
              <a:t>, values(</a:t>
            </a:r>
            <a:r>
              <a:rPr lang="en-US" sz="2400" dirty="0" err="1">
                <a:solidFill>
                  <a:schemeClr val="accent1"/>
                </a:solidFill>
              </a:rPr>
              <a:t>alert.signature</a:t>
            </a:r>
            <a:r>
              <a:rPr lang="en-US" sz="2400" dirty="0">
                <a:solidFill>
                  <a:schemeClr val="accent1"/>
                </a:solidFill>
              </a:rPr>
              <a:t>), dc(</a:t>
            </a:r>
            <a:r>
              <a:rPr lang="en-US" sz="2400" dirty="0" err="1">
                <a:solidFill>
                  <a:schemeClr val="accent1"/>
                </a:solidFill>
              </a:rPr>
              <a:t>dest_ip</a:t>
            </a:r>
            <a:r>
              <a:rPr lang="en-US" sz="2400" dirty="0">
                <a:solidFill>
                  <a:schemeClr val="accent1"/>
                </a:solidFill>
              </a:rPr>
              <a:t>), dc(</a:t>
            </a:r>
            <a:r>
              <a:rPr lang="en-US" sz="2400" dirty="0" err="1">
                <a:solidFill>
                  <a:schemeClr val="accent1"/>
                </a:solidFill>
              </a:rPr>
              <a:t>alert.signature</a:t>
            </a:r>
            <a:r>
              <a:rPr lang="en-US" sz="2400" dirty="0">
                <a:solidFill>
                  <a:schemeClr val="accent1"/>
                </a:solidFill>
              </a:rPr>
              <a:t>), count by </a:t>
            </a:r>
            <a:r>
              <a:rPr lang="en-US" sz="2400" dirty="0" err="1">
                <a:solidFill>
                  <a:schemeClr val="accent1"/>
                </a:solidFill>
              </a:rPr>
              <a:t>src_ip</a:t>
            </a:r>
            <a:r>
              <a:rPr lang="en-US" sz="2400" dirty="0">
                <a:solidFill>
                  <a:schemeClr val="accent1"/>
                </a:solidFill>
              </a:rPr>
              <a:t> | </a:t>
            </a:r>
            <a:r>
              <a:rPr lang="en-US" sz="2400" dirty="0" err="1">
                <a:solidFill>
                  <a:schemeClr val="accent1"/>
                </a:solidFill>
              </a:rPr>
              <a:t>eval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last_seen</a:t>
            </a:r>
            <a:r>
              <a:rPr lang="en-US" sz="2400" dirty="0">
                <a:solidFill>
                  <a:schemeClr val="accent1"/>
                </a:solidFill>
              </a:rPr>
              <a:t>=</a:t>
            </a:r>
            <a:r>
              <a:rPr lang="en-US" sz="2400" dirty="0" err="1">
                <a:solidFill>
                  <a:schemeClr val="accent1"/>
                </a:solidFill>
              </a:rPr>
              <a:t>strftime</a:t>
            </a:r>
            <a:r>
              <a:rPr lang="en-US" sz="2400" dirty="0">
                <a:solidFill>
                  <a:schemeClr val="accent1"/>
                </a:solidFill>
              </a:rPr>
              <a:t>(</a:t>
            </a:r>
            <a:r>
              <a:rPr lang="en-US" sz="2400" dirty="0" err="1">
                <a:solidFill>
                  <a:schemeClr val="accent1"/>
                </a:solidFill>
              </a:rPr>
              <a:t>last_time,"%m</a:t>
            </a:r>
            <a:r>
              <a:rPr lang="en-US" sz="2400" dirty="0">
                <a:solidFill>
                  <a:schemeClr val="accent1"/>
                </a:solidFill>
              </a:rPr>
              <a:t>/%d/%y %H:%M:%S") | rename </a:t>
            </a:r>
            <a:r>
              <a:rPr lang="en-US" sz="2400" dirty="0" err="1">
                <a:solidFill>
                  <a:schemeClr val="accent1"/>
                </a:solidFill>
              </a:rPr>
              <a:t>last_seen</a:t>
            </a:r>
            <a:r>
              <a:rPr lang="en-US" sz="2400" dirty="0">
                <a:solidFill>
                  <a:schemeClr val="accent1"/>
                </a:solidFill>
              </a:rPr>
              <a:t> AS "Last Seen", dc(</a:t>
            </a:r>
            <a:r>
              <a:rPr lang="en-US" sz="2400" dirty="0" err="1">
                <a:solidFill>
                  <a:schemeClr val="accent1"/>
                </a:solidFill>
              </a:rPr>
              <a:t>alert.signature</a:t>
            </a:r>
            <a:r>
              <a:rPr lang="en-US" sz="2400" dirty="0">
                <a:solidFill>
                  <a:schemeClr val="accent1"/>
                </a:solidFill>
              </a:rPr>
              <a:t>) AS </a:t>
            </a:r>
            <a:r>
              <a:rPr lang="en-US" sz="2400" dirty="0" err="1">
                <a:solidFill>
                  <a:schemeClr val="accent1"/>
                </a:solidFill>
              </a:rPr>
              <a:t>sig_count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r>
              <a:rPr lang="en-US" sz="2400" dirty="0" err="1">
                <a:solidFill>
                  <a:schemeClr val="accent1"/>
                </a:solidFill>
              </a:rPr>
              <a:t>src_ip</a:t>
            </a:r>
            <a:r>
              <a:rPr lang="en-US" sz="2400" dirty="0">
                <a:solidFill>
                  <a:schemeClr val="accent1"/>
                </a:solidFill>
              </a:rPr>
              <a:t> AS "Threat Actor", values(</a:t>
            </a:r>
            <a:r>
              <a:rPr lang="en-US" sz="2400" dirty="0" err="1">
                <a:solidFill>
                  <a:schemeClr val="accent1"/>
                </a:solidFill>
              </a:rPr>
              <a:t>alert.signature</a:t>
            </a:r>
            <a:r>
              <a:rPr lang="en-US" sz="2400" dirty="0">
                <a:solidFill>
                  <a:schemeClr val="accent1"/>
                </a:solidFill>
              </a:rPr>
              <a:t>) AS "Attack Signature", dc(</a:t>
            </a:r>
            <a:r>
              <a:rPr lang="en-US" sz="2400" dirty="0" err="1">
                <a:solidFill>
                  <a:schemeClr val="accent1"/>
                </a:solidFill>
              </a:rPr>
              <a:t>dest_ip</a:t>
            </a:r>
            <a:r>
              <a:rPr lang="en-US" sz="2400" dirty="0">
                <a:solidFill>
                  <a:schemeClr val="accent1"/>
                </a:solidFill>
              </a:rPr>
              <a:t>) AS "</a:t>
            </a:r>
            <a:r>
              <a:rPr lang="en-US" sz="2400" dirty="0" err="1">
                <a:solidFill>
                  <a:schemeClr val="accent1"/>
                </a:solidFill>
              </a:rPr>
              <a:t>Num</a:t>
            </a:r>
            <a:r>
              <a:rPr lang="en-US" sz="2400" dirty="0">
                <a:solidFill>
                  <a:schemeClr val="accent1"/>
                </a:solidFill>
              </a:rPr>
              <a:t> of Targets", count as "</a:t>
            </a:r>
            <a:r>
              <a:rPr lang="en-US" sz="2400" dirty="0" err="1">
                <a:solidFill>
                  <a:schemeClr val="accent1"/>
                </a:solidFill>
              </a:rPr>
              <a:t>Num</a:t>
            </a:r>
            <a:r>
              <a:rPr lang="en-US" sz="2400" dirty="0">
                <a:solidFill>
                  <a:schemeClr val="accent1"/>
                </a:solidFill>
              </a:rPr>
              <a:t> of Events" | where </a:t>
            </a:r>
            <a:r>
              <a:rPr lang="en-US" sz="2400" dirty="0" err="1">
                <a:solidFill>
                  <a:schemeClr val="accent1"/>
                </a:solidFill>
              </a:rPr>
              <a:t>sig_count</a:t>
            </a:r>
            <a:r>
              <a:rPr lang="en-US" sz="2400" dirty="0">
                <a:solidFill>
                  <a:schemeClr val="accent1"/>
                </a:solidFill>
              </a:rPr>
              <a:t> &gt; 1 </a:t>
            </a:r>
            <a:r>
              <a:rPr lang="en-US" sz="2400" b="1" dirty="0">
                <a:solidFill>
                  <a:schemeClr val="tx1"/>
                </a:solidFill>
              </a:rPr>
              <a:t>| </a:t>
            </a:r>
            <a:r>
              <a:rPr lang="en-US" sz="2400" b="1" dirty="0" err="1">
                <a:solidFill>
                  <a:schemeClr val="tx1"/>
                </a:solidFill>
              </a:rPr>
              <a:t>iplocation</a:t>
            </a:r>
            <a:r>
              <a:rPr lang="en-US" sz="2400" b="1" dirty="0">
                <a:solidFill>
                  <a:schemeClr val="tx1"/>
                </a:solidFill>
              </a:rPr>
              <a:t> "Threat Actor" | </a:t>
            </a:r>
            <a:r>
              <a:rPr lang="en-US" sz="2400" b="1" dirty="0" err="1">
                <a:solidFill>
                  <a:schemeClr val="tx1"/>
                </a:solidFill>
              </a:rPr>
              <a:t>eval</a:t>
            </a:r>
            <a:r>
              <a:rPr lang="en-US" sz="2400" b="1" dirty="0">
                <a:solidFill>
                  <a:schemeClr val="tx1"/>
                </a:solidFill>
              </a:rPr>
              <a:t> Location=if(City="", Country, City. ", " .Country) </a:t>
            </a:r>
            <a:r>
              <a:rPr lang="en-US" sz="2400" dirty="0">
                <a:solidFill>
                  <a:schemeClr val="accent1"/>
                </a:solidFill>
              </a:rPr>
              <a:t>| table </a:t>
            </a:r>
            <a:r>
              <a:rPr lang="en-US" sz="2400" dirty="0" err="1">
                <a:solidFill>
                  <a:schemeClr val="accent1"/>
                </a:solidFill>
              </a:rPr>
              <a:t>last_time</a:t>
            </a:r>
            <a:r>
              <a:rPr lang="en-US" sz="2400" dirty="0">
                <a:solidFill>
                  <a:schemeClr val="accent1"/>
                </a:solidFill>
              </a:rPr>
              <a:t>, "Last Seen", "Threat Actor", Location, "Attack Signature" | </a:t>
            </a:r>
            <a:r>
              <a:rPr lang="en-US" sz="2400" dirty="0" err="1">
                <a:solidFill>
                  <a:schemeClr val="accent1"/>
                </a:solidFill>
              </a:rPr>
              <a:t>inputlookup</a:t>
            </a:r>
            <a:r>
              <a:rPr lang="en-US" sz="2400" dirty="0">
                <a:solidFill>
                  <a:schemeClr val="accent1"/>
                </a:solidFill>
              </a:rPr>
              <a:t> append=true threat_actors_ids.csv | </a:t>
            </a:r>
            <a:r>
              <a:rPr lang="en-US" sz="2400" dirty="0" err="1">
                <a:solidFill>
                  <a:schemeClr val="accent1"/>
                </a:solidFill>
              </a:rPr>
              <a:t>dedup</a:t>
            </a:r>
            <a:r>
              <a:rPr lang="en-US" sz="2400" dirty="0">
                <a:solidFill>
                  <a:schemeClr val="accent1"/>
                </a:solidFill>
              </a:rPr>
              <a:t> "Threat Actor" | </a:t>
            </a:r>
            <a:r>
              <a:rPr lang="en-US" sz="2400" dirty="0" err="1">
                <a:solidFill>
                  <a:schemeClr val="accent1"/>
                </a:solidFill>
              </a:rPr>
              <a:t>outputlookup</a:t>
            </a:r>
            <a:r>
              <a:rPr lang="en-US" sz="2400" dirty="0">
                <a:solidFill>
                  <a:schemeClr val="accent1"/>
                </a:solidFill>
              </a:rPr>
              <a:t> threat_actors_ids.csv</a:t>
            </a:r>
          </a:p>
        </p:txBody>
      </p:sp>
    </p:spTree>
    <p:extLst>
      <p:ext uri="{BB962C8B-B14F-4D97-AF65-F5344CB8AC3E}">
        <p14:creationId xmlns:p14="http://schemas.microsoft.com/office/powerpoint/2010/main" val="331534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912619"/>
            <a:ext cx="12192000" cy="33959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accent1"/>
                </a:solidFill>
              </a:rPr>
              <a:t>index=ids </a:t>
            </a:r>
            <a:r>
              <a:rPr lang="en-US" sz="2400" dirty="0" err="1">
                <a:solidFill>
                  <a:schemeClr val="accent1"/>
                </a:solidFill>
              </a:rPr>
              <a:t>src_ip</a:t>
            </a:r>
            <a:r>
              <a:rPr lang="en-US" sz="2400" dirty="0">
                <a:solidFill>
                  <a:schemeClr val="accent1"/>
                </a:solidFill>
              </a:rPr>
              <a:t>!=172.16.0.0/12 | stats latest(_time) AS </a:t>
            </a:r>
            <a:r>
              <a:rPr lang="en-US" sz="2400" dirty="0" err="1">
                <a:solidFill>
                  <a:schemeClr val="accent1"/>
                </a:solidFill>
              </a:rPr>
              <a:t>last_time</a:t>
            </a:r>
            <a:r>
              <a:rPr lang="en-US" sz="2400" dirty="0">
                <a:solidFill>
                  <a:schemeClr val="accent1"/>
                </a:solidFill>
              </a:rPr>
              <a:t>, values(</a:t>
            </a:r>
            <a:r>
              <a:rPr lang="en-US" sz="2400" dirty="0" err="1">
                <a:solidFill>
                  <a:schemeClr val="accent1"/>
                </a:solidFill>
              </a:rPr>
              <a:t>alert.signature</a:t>
            </a:r>
            <a:r>
              <a:rPr lang="en-US" sz="2400" dirty="0">
                <a:solidFill>
                  <a:schemeClr val="accent1"/>
                </a:solidFill>
              </a:rPr>
              <a:t>), dc(</a:t>
            </a:r>
            <a:r>
              <a:rPr lang="en-US" sz="2400" dirty="0" err="1">
                <a:solidFill>
                  <a:schemeClr val="accent1"/>
                </a:solidFill>
              </a:rPr>
              <a:t>dest_ip</a:t>
            </a:r>
            <a:r>
              <a:rPr lang="en-US" sz="2400" dirty="0">
                <a:solidFill>
                  <a:schemeClr val="accent1"/>
                </a:solidFill>
              </a:rPr>
              <a:t>), dc(</a:t>
            </a:r>
            <a:r>
              <a:rPr lang="en-US" sz="2400" dirty="0" err="1">
                <a:solidFill>
                  <a:schemeClr val="accent1"/>
                </a:solidFill>
              </a:rPr>
              <a:t>alert.signature</a:t>
            </a:r>
            <a:r>
              <a:rPr lang="en-US" sz="2400" dirty="0">
                <a:solidFill>
                  <a:schemeClr val="accent1"/>
                </a:solidFill>
              </a:rPr>
              <a:t>), count by </a:t>
            </a:r>
            <a:r>
              <a:rPr lang="en-US" sz="2400" dirty="0" err="1">
                <a:solidFill>
                  <a:schemeClr val="accent1"/>
                </a:solidFill>
              </a:rPr>
              <a:t>src_ip</a:t>
            </a:r>
            <a:r>
              <a:rPr lang="en-US" sz="2400" dirty="0">
                <a:solidFill>
                  <a:schemeClr val="accent1"/>
                </a:solidFill>
              </a:rPr>
              <a:t> | </a:t>
            </a:r>
            <a:r>
              <a:rPr lang="en-US" sz="2400" dirty="0" err="1">
                <a:solidFill>
                  <a:schemeClr val="accent1"/>
                </a:solidFill>
              </a:rPr>
              <a:t>eval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last_seen</a:t>
            </a:r>
            <a:r>
              <a:rPr lang="en-US" sz="2400" dirty="0">
                <a:solidFill>
                  <a:schemeClr val="accent1"/>
                </a:solidFill>
              </a:rPr>
              <a:t>=</a:t>
            </a:r>
            <a:r>
              <a:rPr lang="en-US" sz="2400" dirty="0" err="1">
                <a:solidFill>
                  <a:schemeClr val="accent1"/>
                </a:solidFill>
              </a:rPr>
              <a:t>strftime</a:t>
            </a:r>
            <a:r>
              <a:rPr lang="en-US" sz="2400" dirty="0">
                <a:solidFill>
                  <a:schemeClr val="accent1"/>
                </a:solidFill>
              </a:rPr>
              <a:t>(</a:t>
            </a:r>
            <a:r>
              <a:rPr lang="en-US" sz="2400" dirty="0" err="1">
                <a:solidFill>
                  <a:schemeClr val="accent1"/>
                </a:solidFill>
              </a:rPr>
              <a:t>last_time,"%m</a:t>
            </a:r>
            <a:r>
              <a:rPr lang="en-US" sz="2400" dirty="0">
                <a:solidFill>
                  <a:schemeClr val="accent1"/>
                </a:solidFill>
              </a:rPr>
              <a:t>/%d/%y %H:%M:%S") | rename </a:t>
            </a:r>
            <a:r>
              <a:rPr lang="en-US" sz="2400" dirty="0" err="1">
                <a:solidFill>
                  <a:schemeClr val="accent1"/>
                </a:solidFill>
              </a:rPr>
              <a:t>last_seen</a:t>
            </a:r>
            <a:r>
              <a:rPr lang="en-US" sz="2400" dirty="0">
                <a:solidFill>
                  <a:schemeClr val="accent1"/>
                </a:solidFill>
              </a:rPr>
              <a:t> AS "Last Seen", dc(</a:t>
            </a:r>
            <a:r>
              <a:rPr lang="en-US" sz="2400" dirty="0" err="1">
                <a:solidFill>
                  <a:schemeClr val="accent1"/>
                </a:solidFill>
              </a:rPr>
              <a:t>alert.signature</a:t>
            </a:r>
            <a:r>
              <a:rPr lang="en-US" sz="2400" dirty="0">
                <a:solidFill>
                  <a:schemeClr val="accent1"/>
                </a:solidFill>
              </a:rPr>
              <a:t>) AS </a:t>
            </a:r>
            <a:r>
              <a:rPr lang="en-US" sz="2400" dirty="0" err="1">
                <a:solidFill>
                  <a:schemeClr val="accent1"/>
                </a:solidFill>
              </a:rPr>
              <a:t>sig_count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r>
              <a:rPr lang="en-US" sz="2400" dirty="0" err="1">
                <a:solidFill>
                  <a:schemeClr val="accent1"/>
                </a:solidFill>
              </a:rPr>
              <a:t>src_ip</a:t>
            </a:r>
            <a:r>
              <a:rPr lang="en-US" sz="2400" dirty="0">
                <a:solidFill>
                  <a:schemeClr val="accent1"/>
                </a:solidFill>
              </a:rPr>
              <a:t> AS "Threat Actor", values(</a:t>
            </a:r>
            <a:r>
              <a:rPr lang="en-US" sz="2400" dirty="0" err="1">
                <a:solidFill>
                  <a:schemeClr val="accent1"/>
                </a:solidFill>
              </a:rPr>
              <a:t>alert.signature</a:t>
            </a:r>
            <a:r>
              <a:rPr lang="en-US" sz="2400" dirty="0">
                <a:solidFill>
                  <a:schemeClr val="accent1"/>
                </a:solidFill>
              </a:rPr>
              <a:t>) AS "Attack Signature", dc(</a:t>
            </a:r>
            <a:r>
              <a:rPr lang="en-US" sz="2400" dirty="0" err="1">
                <a:solidFill>
                  <a:schemeClr val="accent1"/>
                </a:solidFill>
              </a:rPr>
              <a:t>dest_ip</a:t>
            </a:r>
            <a:r>
              <a:rPr lang="en-US" sz="2400" dirty="0">
                <a:solidFill>
                  <a:schemeClr val="accent1"/>
                </a:solidFill>
              </a:rPr>
              <a:t>) AS "</a:t>
            </a:r>
            <a:r>
              <a:rPr lang="en-US" sz="2400" dirty="0" err="1">
                <a:solidFill>
                  <a:schemeClr val="accent1"/>
                </a:solidFill>
              </a:rPr>
              <a:t>Num</a:t>
            </a:r>
            <a:r>
              <a:rPr lang="en-US" sz="2400" dirty="0">
                <a:solidFill>
                  <a:schemeClr val="accent1"/>
                </a:solidFill>
              </a:rPr>
              <a:t> of Targets", count as "</a:t>
            </a:r>
            <a:r>
              <a:rPr lang="en-US" sz="2400" dirty="0" err="1">
                <a:solidFill>
                  <a:schemeClr val="accent1"/>
                </a:solidFill>
              </a:rPr>
              <a:t>Num</a:t>
            </a:r>
            <a:r>
              <a:rPr lang="en-US" sz="2400" dirty="0">
                <a:solidFill>
                  <a:schemeClr val="accent1"/>
                </a:solidFill>
              </a:rPr>
              <a:t> of Events" | where </a:t>
            </a:r>
            <a:r>
              <a:rPr lang="en-US" sz="2400" dirty="0" err="1">
                <a:solidFill>
                  <a:schemeClr val="accent1"/>
                </a:solidFill>
              </a:rPr>
              <a:t>sig_count</a:t>
            </a:r>
            <a:r>
              <a:rPr lang="en-US" sz="2400" dirty="0">
                <a:solidFill>
                  <a:schemeClr val="accent1"/>
                </a:solidFill>
              </a:rPr>
              <a:t> &gt; 1 | </a:t>
            </a:r>
            <a:r>
              <a:rPr lang="en-US" sz="2400" dirty="0" err="1">
                <a:solidFill>
                  <a:schemeClr val="accent1"/>
                </a:solidFill>
              </a:rPr>
              <a:t>iplocation</a:t>
            </a:r>
            <a:r>
              <a:rPr lang="en-US" sz="2400" dirty="0">
                <a:solidFill>
                  <a:schemeClr val="accent1"/>
                </a:solidFill>
              </a:rPr>
              <a:t> "Threat Actor" | </a:t>
            </a:r>
            <a:r>
              <a:rPr lang="en-US" sz="2400" dirty="0" err="1">
                <a:solidFill>
                  <a:schemeClr val="accent1"/>
                </a:solidFill>
              </a:rPr>
              <a:t>eval</a:t>
            </a:r>
            <a:r>
              <a:rPr lang="en-US" sz="2400" dirty="0">
                <a:solidFill>
                  <a:schemeClr val="accent1"/>
                </a:solidFill>
              </a:rPr>
              <a:t> Location=if(City="", Country, City. ", " .Country) </a:t>
            </a:r>
            <a:r>
              <a:rPr lang="en-US" sz="2400" b="1" dirty="0">
                <a:solidFill>
                  <a:schemeClr val="tx1"/>
                </a:solidFill>
              </a:rPr>
              <a:t>| table </a:t>
            </a:r>
            <a:r>
              <a:rPr lang="en-US" sz="2400" b="1" dirty="0" err="1">
                <a:solidFill>
                  <a:schemeClr val="tx1"/>
                </a:solidFill>
              </a:rPr>
              <a:t>last_time</a:t>
            </a:r>
            <a:r>
              <a:rPr lang="en-US" sz="2400" b="1" dirty="0">
                <a:solidFill>
                  <a:schemeClr val="tx1"/>
                </a:solidFill>
              </a:rPr>
              <a:t>, "Last Seen", "Threat Actor", Location, "Attack Signature" | </a:t>
            </a:r>
            <a:r>
              <a:rPr lang="en-US" sz="2400" b="1" dirty="0" err="1">
                <a:solidFill>
                  <a:schemeClr val="tx1"/>
                </a:solidFill>
              </a:rPr>
              <a:t>inputlookup</a:t>
            </a:r>
            <a:r>
              <a:rPr lang="en-US" sz="2400" b="1" dirty="0">
                <a:solidFill>
                  <a:schemeClr val="tx1"/>
                </a:solidFill>
              </a:rPr>
              <a:t> append=true threat_actors_ids.csv | </a:t>
            </a:r>
            <a:r>
              <a:rPr lang="en-US" sz="2400" dirty="0" err="1">
                <a:solidFill>
                  <a:schemeClr val="accent1"/>
                </a:solidFill>
              </a:rPr>
              <a:t>dedup</a:t>
            </a:r>
            <a:r>
              <a:rPr lang="en-US" sz="2400" dirty="0">
                <a:solidFill>
                  <a:schemeClr val="accent1"/>
                </a:solidFill>
              </a:rPr>
              <a:t> "Threat Actor" | </a:t>
            </a:r>
            <a:r>
              <a:rPr lang="en-US" sz="2400" dirty="0" err="1">
                <a:solidFill>
                  <a:schemeClr val="accent1"/>
                </a:solidFill>
              </a:rPr>
              <a:t>outputlookup</a:t>
            </a:r>
            <a:r>
              <a:rPr lang="en-US" sz="2400" dirty="0">
                <a:solidFill>
                  <a:schemeClr val="accent1"/>
                </a:solidFill>
              </a:rPr>
              <a:t> threat_actors_ids.csv</a:t>
            </a:r>
          </a:p>
        </p:txBody>
      </p:sp>
    </p:spTree>
    <p:extLst>
      <p:ext uri="{BB962C8B-B14F-4D97-AF65-F5344CB8AC3E}">
        <p14:creationId xmlns:p14="http://schemas.microsoft.com/office/powerpoint/2010/main" val="116705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912619"/>
            <a:ext cx="12192000" cy="33959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accent1"/>
                </a:solidFill>
              </a:rPr>
              <a:t>index=ids </a:t>
            </a:r>
            <a:r>
              <a:rPr lang="en-US" sz="2400" dirty="0" err="1">
                <a:solidFill>
                  <a:schemeClr val="accent1"/>
                </a:solidFill>
              </a:rPr>
              <a:t>src_ip</a:t>
            </a:r>
            <a:r>
              <a:rPr lang="en-US" sz="2400" dirty="0">
                <a:solidFill>
                  <a:schemeClr val="accent1"/>
                </a:solidFill>
              </a:rPr>
              <a:t>!=172.16.0.0/12 | stats latest(_time) AS </a:t>
            </a:r>
            <a:r>
              <a:rPr lang="en-US" sz="2400" dirty="0" err="1">
                <a:solidFill>
                  <a:schemeClr val="accent1"/>
                </a:solidFill>
              </a:rPr>
              <a:t>last_time</a:t>
            </a:r>
            <a:r>
              <a:rPr lang="en-US" sz="2400" dirty="0">
                <a:solidFill>
                  <a:schemeClr val="accent1"/>
                </a:solidFill>
              </a:rPr>
              <a:t>, values(</a:t>
            </a:r>
            <a:r>
              <a:rPr lang="en-US" sz="2400" dirty="0" err="1">
                <a:solidFill>
                  <a:schemeClr val="accent1"/>
                </a:solidFill>
              </a:rPr>
              <a:t>alert.signature</a:t>
            </a:r>
            <a:r>
              <a:rPr lang="en-US" sz="2400" dirty="0">
                <a:solidFill>
                  <a:schemeClr val="accent1"/>
                </a:solidFill>
              </a:rPr>
              <a:t>), dc(</a:t>
            </a:r>
            <a:r>
              <a:rPr lang="en-US" sz="2400" dirty="0" err="1">
                <a:solidFill>
                  <a:schemeClr val="accent1"/>
                </a:solidFill>
              </a:rPr>
              <a:t>dest_ip</a:t>
            </a:r>
            <a:r>
              <a:rPr lang="en-US" sz="2400" dirty="0">
                <a:solidFill>
                  <a:schemeClr val="accent1"/>
                </a:solidFill>
              </a:rPr>
              <a:t>), dc(</a:t>
            </a:r>
            <a:r>
              <a:rPr lang="en-US" sz="2400" dirty="0" err="1">
                <a:solidFill>
                  <a:schemeClr val="accent1"/>
                </a:solidFill>
              </a:rPr>
              <a:t>alert.signature</a:t>
            </a:r>
            <a:r>
              <a:rPr lang="en-US" sz="2400" dirty="0">
                <a:solidFill>
                  <a:schemeClr val="accent1"/>
                </a:solidFill>
              </a:rPr>
              <a:t>), count by </a:t>
            </a:r>
            <a:r>
              <a:rPr lang="en-US" sz="2400" dirty="0" err="1">
                <a:solidFill>
                  <a:schemeClr val="accent1"/>
                </a:solidFill>
              </a:rPr>
              <a:t>src_ip</a:t>
            </a:r>
            <a:r>
              <a:rPr lang="en-US" sz="2400" dirty="0">
                <a:solidFill>
                  <a:schemeClr val="accent1"/>
                </a:solidFill>
              </a:rPr>
              <a:t> | </a:t>
            </a:r>
            <a:r>
              <a:rPr lang="en-US" sz="2400" dirty="0" err="1">
                <a:solidFill>
                  <a:schemeClr val="accent1"/>
                </a:solidFill>
              </a:rPr>
              <a:t>eval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last_seen</a:t>
            </a:r>
            <a:r>
              <a:rPr lang="en-US" sz="2400" dirty="0">
                <a:solidFill>
                  <a:schemeClr val="accent1"/>
                </a:solidFill>
              </a:rPr>
              <a:t>=</a:t>
            </a:r>
            <a:r>
              <a:rPr lang="en-US" sz="2400" dirty="0" err="1">
                <a:solidFill>
                  <a:schemeClr val="accent1"/>
                </a:solidFill>
              </a:rPr>
              <a:t>strftime</a:t>
            </a:r>
            <a:r>
              <a:rPr lang="en-US" sz="2400" dirty="0">
                <a:solidFill>
                  <a:schemeClr val="accent1"/>
                </a:solidFill>
              </a:rPr>
              <a:t>(</a:t>
            </a:r>
            <a:r>
              <a:rPr lang="en-US" sz="2400" dirty="0" err="1">
                <a:solidFill>
                  <a:schemeClr val="accent1"/>
                </a:solidFill>
              </a:rPr>
              <a:t>last_time,"%m</a:t>
            </a:r>
            <a:r>
              <a:rPr lang="en-US" sz="2400" dirty="0">
                <a:solidFill>
                  <a:schemeClr val="accent1"/>
                </a:solidFill>
              </a:rPr>
              <a:t>/%d/%y %H:%M:%S") | rename </a:t>
            </a:r>
            <a:r>
              <a:rPr lang="en-US" sz="2400" dirty="0" err="1">
                <a:solidFill>
                  <a:schemeClr val="accent1"/>
                </a:solidFill>
              </a:rPr>
              <a:t>last_seen</a:t>
            </a:r>
            <a:r>
              <a:rPr lang="en-US" sz="2400" dirty="0">
                <a:solidFill>
                  <a:schemeClr val="accent1"/>
                </a:solidFill>
              </a:rPr>
              <a:t> AS "Last Seen", dc(</a:t>
            </a:r>
            <a:r>
              <a:rPr lang="en-US" sz="2400" dirty="0" err="1">
                <a:solidFill>
                  <a:schemeClr val="accent1"/>
                </a:solidFill>
              </a:rPr>
              <a:t>alert.signature</a:t>
            </a:r>
            <a:r>
              <a:rPr lang="en-US" sz="2400" dirty="0">
                <a:solidFill>
                  <a:schemeClr val="accent1"/>
                </a:solidFill>
              </a:rPr>
              <a:t>) AS </a:t>
            </a:r>
            <a:r>
              <a:rPr lang="en-US" sz="2400" dirty="0" err="1">
                <a:solidFill>
                  <a:schemeClr val="accent1"/>
                </a:solidFill>
              </a:rPr>
              <a:t>sig_count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r>
              <a:rPr lang="en-US" sz="2400" dirty="0" err="1">
                <a:solidFill>
                  <a:schemeClr val="accent1"/>
                </a:solidFill>
              </a:rPr>
              <a:t>src_ip</a:t>
            </a:r>
            <a:r>
              <a:rPr lang="en-US" sz="2400" dirty="0">
                <a:solidFill>
                  <a:schemeClr val="accent1"/>
                </a:solidFill>
              </a:rPr>
              <a:t> AS "Threat Actor", values(</a:t>
            </a:r>
            <a:r>
              <a:rPr lang="en-US" sz="2400" dirty="0" err="1">
                <a:solidFill>
                  <a:schemeClr val="accent1"/>
                </a:solidFill>
              </a:rPr>
              <a:t>alert.signature</a:t>
            </a:r>
            <a:r>
              <a:rPr lang="en-US" sz="2400" dirty="0">
                <a:solidFill>
                  <a:schemeClr val="accent1"/>
                </a:solidFill>
              </a:rPr>
              <a:t>) AS "Attack Signature", dc(</a:t>
            </a:r>
            <a:r>
              <a:rPr lang="en-US" sz="2400" dirty="0" err="1">
                <a:solidFill>
                  <a:schemeClr val="accent1"/>
                </a:solidFill>
              </a:rPr>
              <a:t>dest_ip</a:t>
            </a:r>
            <a:r>
              <a:rPr lang="en-US" sz="2400" dirty="0">
                <a:solidFill>
                  <a:schemeClr val="accent1"/>
                </a:solidFill>
              </a:rPr>
              <a:t>) AS "</a:t>
            </a:r>
            <a:r>
              <a:rPr lang="en-US" sz="2400" dirty="0" err="1">
                <a:solidFill>
                  <a:schemeClr val="accent1"/>
                </a:solidFill>
              </a:rPr>
              <a:t>Num</a:t>
            </a:r>
            <a:r>
              <a:rPr lang="en-US" sz="2400" dirty="0">
                <a:solidFill>
                  <a:schemeClr val="accent1"/>
                </a:solidFill>
              </a:rPr>
              <a:t> of Targets", count as "</a:t>
            </a:r>
            <a:r>
              <a:rPr lang="en-US" sz="2400" dirty="0" err="1">
                <a:solidFill>
                  <a:schemeClr val="accent1"/>
                </a:solidFill>
              </a:rPr>
              <a:t>Num</a:t>
            </a:r>
            <a:r>
              <a:rPr lang="en-US" sz="2400" dirty="0">
                <a:solidFill>
                  <a:schemeClr val="accent1"/>
                </a:solidFill>
              </a:rPr>
              <a:t> of Events" | where </a:t>
            </a:r>
            <a:r>
              <a:rPr lang="en-US" sz="2400" dirty="0" err="1">
                <a:solidFill>
                  <a:schemeClr val="accent1"/>
                </a:solidFill>
              </a:rPr>
              <a:t>sig_count</a:t>
            </a:r>
            <a:r>
              <a:rPr lang="en-US" sz="2400" dirty="0">
                <a:solidFill>
                  <a:schemeClr val="accent1"/>
                </a:solidFill>
              </a:rPr>
              <a:t> &gt; 1 | </a:t>
            </a:r>
            <a:r>
              <a:rPr lang="en-US" sz="2400" dirty="0" err="1">
                <a:solidFill>
                  <a:schemeClr val="accent1"/>
                </a:solidFill>
              </a:rPr>
              <a:t>iplocation</a:t>
            </a:r>
            <a:r>
              <a:rPr lang="en-US" sz="2400" dirty="0">
                <a:solidFill>
                  <a:schemeClr val="accent1"/>
                </a:solidFill>
              </a:rPr>
              <a:t> "Threat Actor" | </a:t>
            </a:r>
            <a:r>
              <a:rPr lang="en-US" sz="2400" dirty="0" err="1">
                <a:solidFill>
                  <a:schemeClr val="accent1"/>
                </a:solidFill>
              </a:rPr>
              <a:t>eval</a:t>
            </a:r>
            <a:r>
              <a:rPr lang="en-US" sz="2400" dirty="0">
                <a:solidFill>
                  <a:schemeClr val="accent1"/>
                </a:solidFill>
              </a:rPr>
              <a:t> Location=if(City="", Country, City. ", " .Country) | table </a:t>
            </a:r>
            <a:r>
              <a:rPr lang="en-US" sz="2400" dirty="0" err="1">
                <a:solidFill>
                  <a:schemeClr val="accent1"/>
                </a:solidFill>
              </a:rPr>
              <a:t>last_time</a:t>
            </a:r>
            <a:r>
              <a:rPr lang="en-US" sz="2400" dirty="0">
                <a:solidFill>
                  <a:schemeClr val="accent1"/>
                </a:solidFill>
              </a:rPr>
              <a:t>, "Last Seen", "Threat Actor", Location, "Attack Signature" | </a:t>
            </a:r>
            <a:r>
              <a:rPr lang="en-US" sz="2400" dirty="0" err="1">
                <a:solidFill>
                  <a:schemeClr val="accent1"/>
                </a:solidFill>
              </a:rPr>
              <a:t>inputlookup</a:t>
            </a:r>
            <a:r>
              <a:rPr lang="en-US" sz="2400" dirty="0">
                <a:solidFill>
                  <a:schemeClr val="accent1"/>
                </a:solidFill>
              </a:rPr>
              <a:t> append=true </a:t>
            </a:r>
            <a:r>
              <a:rPr lang="en-US" sz="2400" dirty="0" err="1">
                <a:solidFill>
                  <a:schemeClr val="accent1"/>
                </a:solidFill>
              </a:rPr>
              <a:t>threat_actors_ids.csv</a:t>
            </a:r>
            <a:r>
              <a:rPr lang="en-US" sz="2400" dirty="0">
                <a:solidFill>
                  <a:schemeClr val="accent1"/>
                </a:solidFill>
              </a:rPr>
              <a:t> |</a:t>
            </a:r>
            <a:r>
              <a:rPr lang="en-US" sz="2400" b="1" dirty="0" err="1">
                <a:solidFill>
                  <a:schemeClr val="tx1"/>
                </a:solidFill>
              </a:rPr>
              <a:t>dedup</a:t>
            </a:r>
            <a:r>
              <a:rPr lang="en-US" sz="2400" b="1" dirty="0">
                <a:solidFill>
                  <a:schemeClr val="tx1"/>
                </a:solidFill>
              </a:rPr>
              <a:t> "Threat Actor" | </a:t>
            </a:r>
            <a:r>
              <a:rPr lang="en-US" sz="2400" b="1" dirty="0" err="1">
                <a:solidFill>
                  <a:schemeClr val="tx1"/>
                </a:solidFill>
              </a:rPr>
              <a:t>outputlookup</a:t>
            </a:r>
            <a:r>
              <a:rPr lang="en-US" sz="2400" b="1" dirty="0">
                <a:solidFill>
                  <a:schemeClr val="tx1"/>
                </a:solidFill>
              </a:rPr>
              <a:t> threat_actors_ids.csv</a:t>
            </a:r>
          </a:p>
        </p:txBody>
      </p:sp>
    </p:spTree>
    <p:extLst>
      <p:ext uri="{BB962C8B-B14F-4D97-AF65-F5344CB8AC3E}">
        <p14:creationId xmlns:p14="http://schemas.microsoft.com/office/powerpoint/2010/main" val="15860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Scheduled searches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Set up a Scheduled search to populate threat list every day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212" y="2212264"/>
            <a:ext cx="5511122" cy="35789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0305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1499" t="10006" r="22963"/>
          <a:stretch/>
        </p:blipFill>
        <p:spPr>
          <a:xfrm>
            <a:off x="1848255" y="311285"/>
            <a:ext cx="8599252" cy="6350405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7475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037399" y="2483240"/>
            <a:ext cx="4245989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Demo</a:t>
            </a:r>
            <a:endParaRPr lang="en-US" sz="1000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0451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899160"/>
          </a:xfrm>
        </p:spPr>
        <p:txBody>
          <a:bodyPr/>
          <a:lstStyle/>
          <a:p>
            <a:r>
              <a:rPr lang="en-US" b="1" dirty="0"/>
              <a:t>Threat Intel</a:t>
            </a:r>
          </a:p>
        </p:txBody>
      </p:sp>
      <p:sp>
        <p:nvSpPr>
          <p:cNvPr id="3" name="Rectangle 2"/>
          <p:cNvSpPr/>
          <p:nvPr/>
        </p:nvSpPr>
        <p:spPr>
          <a:xfrm>
            <a:off x="3188931" y="5140846"/>
            <a:ext cx="48189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TopRight"/>
              <a:lightRig rig="threePt" dir="t"/>
            </a:scene3d>
          </a:bodyPr>
          <a:lstStyle/>
          <a:p>
            <a:pPr algn="ctr"/>
            <a:r>
              <a:rPr lang="en-US" sz="5400" b="1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>
                  <a:innerShdw blurRad="63500" dist="101600" dir="13500000">
                    <a:prstClr val="black">
                      <a:alpha val="50000"/>
                    </a:prstClr>
                  </a:innerShdw>
                </a:effectLst>
              </a:rPr>
              <a:t>Threat Stream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400477" y="1665502"/>
            <a:ext cx="46602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TopRight"/>
              <a:lightRig rig="threePt" dir="t"/>
            </a:scene3d>
          </a:bodyPr>
          <a:lstStyle/>
          <a:p>
            <a:pPr algn="ctr"/>
            <a:r>
              <a:rPr lang="en-US" sz="5400" b="1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>
                  <a:innerShdw blurRad="63500" dist="101600" dir="13500000">
                    <a:prstClr val="black">
                      <a:alpha val="50000"/>
                    </a:prstClr>
                  </a:innerShdw>
                </a:effectLst>
              </a:rPr>
              <a:t>Team CYMRU</a:t>
            </a:r>
            <a:endParaRPr lang="en-US" sz="5400" b="1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>
                <a:innerShdw blurRad="63500" dist="1016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19904" y="1327812"/>
            <a:ext cx="25555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TopRight"/>
              <a:lightRig rig="threePt" dir="t"/>
            </a:scene3d>
          </a:bodyPr>
          <a:lstStyle/>
          <a:p>
            <a:pPr algn="ctr"/>
            <a:r>
              <a:rPr lang="en-US" sz="5400" b="1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>
                  <a:innerShdw blurRad="63500" dist="101600" dir="13500000">
                    <a:prstClr val="black">
                      <a:alpha val="50000"/>
                    </a:prstClr>
                  </a:innerShdw>
                </a:effectLst>
              </a:rPr>
              <a:t>FireEye</a:t>
            </a:r>
            <a:endParaRPr lang="en-US" sz="5400" b="1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>
                <a:innerShdw blurRad="63500" dist="1016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20196" y="1939124"/>
            <a:ext cx="33746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TopRight"/>
              <a:lightRig rig="threePt" dir="t"/>
            </a:scene3d>
          </a:bodyPr>
          <a:lstStyle/>
          <a:p>
            <a:pPr algn="ctr"/>
            <a:r>
              <a:rPr lang="en-US" sz="5400" b="1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>
                  <a:innerShdw blurRad="63500" dist="101600" dir="13500000">
                    <a:prstClr val="black">
                      <a:alpha val="50000"/>
                    </a:prstClr>
                  </a:innerShdw>
                </a:effectLst>
              </a:rPr>
              <a:t>I-</a:t>
            </a:r>
            <a:r>
              <a:rPr lang="en-US" sz="5400" b="1" dirty="0" err="1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>
                  <a:innerShdw blurRad="63500" dist="101600" dir="13500000">
                    <a:prstClr val="black">
                      <a:alpha val="50000"/>
                    </a:prstClr>
                  </a:innerShdw>
                </a:effectLst>
              </a:rPr>
              <a:t>Blocklist</a:t>
            </a:r>
            <a:endParaRPr lang="en-US" sz="5400" b="1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>
                <a:innerShdw blurRad="63500" dist="1016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20196" y="3294186"/>
            <a:ext cx="42049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TopRight"/>
              <a:lightRig rig="threePt" dir="t"/>
            </a:scene3d>
          </a:bodyPr>
          <a:lstStyle/>
          <a:p>
            <a:pPr algn="ctr"/>
            <a:r>
              <a:rPr lang="en-US" sz="5400" b="1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>
                  <a:innerShdw blurRad="63500" dist="101600" dir="13500000">
                    <a:prstClr val="black">
                      <a:alpha val="50000"/>
                    </a:prstClr>
                  </a:innerShdw>
                </a:effectLst>
              </a:rPr>
              <a:t>CrowdStrike</a:t>
            </a:r>
            <a:endParaRPr lang="en-US" sz="5400" b="1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>
                <a:innerShdw blurRad="63500" dist="1016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721775" y="2400789"/>
            <a:ext cx="36215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TopRight"/>
              <a:lightRig rig="threePt" dir="t"/>
            </a:scene3d>
          </a:bodyPr>
          <a:lstStyle/>
          <a:p>
            <a:pPr algn="ctr"/>
            <a:r>
              <a:rPr lang="en-US" sz="5400" b="1" dirty="0" err="1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>
                  <a:innerShdw blurRad="63500" dist="101600" dir="13500000">
                    <a:prstClr val="black">
                      <a:alpha val="50000"/>
                    </a:prstClr>
                  </a:innerShdw>
                </a:effectLst>
              </a:rPr>
              <a:t>AlienVault</a:t>
            </a:r>
            <a:endParaRPr lang="en-US" sz="5400" b="1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>
                <a:innerShdw blurRad="63500" dist="1016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90202" y="346905"/>
            <a:ext cx="62247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TopRight"/>
              <a:lightRig rig="threePt" dir="t"/>
            </a:scene3d>
          </a:bodyPr>
          <a:lstStyle/>
          <a:p>
            <a:pPr algn="ctr"/>
            <a:r>
              <a:rPr lang="en-US" sz="5400" b="1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>
                  <a:innerShdw blurRad="63500" dist="101600" dir="13500000">
                    <a:prstClr val="black">
                      <a:alpha val="50000"/>
                    </a:prstClr>
                  </a:innerShdw>
                </a:effectLst>
              </a:rPr>
              <a:t>Malware Domains</a:t>
            </a:r>
            <a:endParaRPr lang="en-US" sz="5400" b="1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>
                <a:innerShdw blurRad="63500" dist="1016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623899" y="3294186"/>
            <a:ext cx="34387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TopRight"/>
              <a:lightRig rig="threePt" dir="t"/>
            </a:scene3d>
          </a:bodyPr>
          <a:lstStyle/>
          <a:p>
            <a:pPr algn="ctr"/>
            <a:r>
              <a:rPr lang="en-US" sz="5400" b="1" dirty="0" err="1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>
                  <a:innerShdw blurRad="63500" dist="101600" dir="13500000">
                    <a:prstClr val="black">
                      <a:alpha val="50000"/>
                    </a:prstClr>
                  </a:innerShdw>
                </a:effectLst>
              </a:rPr>
              <a:t>PhishTank</a:t>
            </a:r>
            <a:endParaRPr lang="en-US" sz="5400" b="1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>
                <a:innerShdw blurRad="63500" dist="1016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90202" y="4398464"/>
            <a:ext cx="50353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TopRight"/>
              <a:lightRig rig="threePt" dir="t"/>
            </a:scene3d>
          </a:bodyPr>
          <a:lstStyle/>
          <a:p>
            <a:pPr algn="ctr"/>
            <a:r>
              <a:rPr lang="en-US" sz="5400" b="1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>
                  <a:innerShdw blurRad="63500" dist="101600" dir="13500000">
                    <a:prstClr val="black">
                      <a:alpha val="50000"/>
                    </a:prstClr>
                  </a:innerShdw>
                </a:effectLst>
              </a:rPr>
              <a:t>RSA FirstWatch</a:t>
            </a:r>
            <a:endParaRPr lang="en-US" sz="5400" b="1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>
                <a:innerShdw blurRad="63500" dist="1016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50828" y="4217516"/>
            <a:ext cx="33714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TopRight"/>
              <a:lightRig rig="threePt" dir="t"/>
            </a:scene3d>
          </a:bodyPr>
          <a:lstStyle/>
          <a:p>
            <a:pPr algn="ctr"/>
            <a:r>
              <a:rPr lang="en-US" sz="5400" b="1" dirty="0" err="1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>
                  <a:innerShdw blurRad="63500" dist="101600" dir="13500000">
                    <a:prstClr val="black">
                      <a:alpha val="50000"/>
                    </a:prstClr>
                  </a:innerShdw>
                </a:effectLst>
              </a:rPr>
              <a:t>AutoShun</a:t>
            </a:r>
            <a:endParaRPr lang="en-US" sz="5400" b="1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>
                <a:innerShdw blurRad="63500" dist="1016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812421" y="5906419"/>
            <a:ext cx="41104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TopRight"/>
              <a:lightRig rig="threePt" dir="t"/>
            </a:scene3d>
          </a:bodyPr>
          <a:lstStyle/>
          <a:p>
            <a:pPr algn="ctr"/>
            <a:r>
              <a:rPr lang="en-US" sz="5400" b="1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>
                  <a:innerShdw blurRad="63500" dist="101600" dir="13500000">
                    <a:prstClr val="black">
                      <a:alpha val="50000"/>
                    </a:prstClr>
                  </a:innerShdw>
                </a:effectLst>
              </a:rPr>
              <a:t>SSL </a:t>
            </a:r>
            <a:r>
              <a:rPr lang="en-US" sz="5400" b="1" dirty="0" err="1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>
                  <a:innerShdw blurRad="63500" dist="101600" dir="13500000">
                    <a:prstClr val="black">
                      <a:alpha val="50000"/>
                    </a:prstClr>
                  </a:innerShdw>
                </a:effectLst>
              </a:rPr>
              <a:t>Blocklist</a:t>
            </a:r>
            <a:endParaRPr lang="en-US" sz="5400" b="1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>
                <a:innerShdw blurRad="63500" dist="1016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50828" y="5866739"/>
            <a:ext cx="46891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TopRight"/>
              <a:lightRig rig="threePt" dir="t"/>
            </a:scene3d>
          </a:bodyPr>
          <a:lstStyle/>
          <a:p>
            <a:pPr algn="ctr"/>
            <a:r>
              <a:rPr lang="en-US" sz="5400" b="1" dirty="0" err="1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>
                  <a:innerShdw blurRad="63500" dist="101600" dir="13500000">
                    <a:prstClr val="black">
                      <a:alpha val="50000"/>
                    </a:prstClr>
                  </a:innerShdw>
                </a:effectLst>
              </a:rPr>
              <a:t>FireHol</a:t>
            </a:r>
            <a:r>
              <a:rPr lang="en-US" sz="5400" b="1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>
                  <a:innerShdw blurRad="63500" dist="101600" dir="13500000">
                    <a:prstClr val="black">
                      <a:alpha val="50000"/>
                    </a:prstClr>
                  </a:innerShdw>
                </a:effectLst>
              </a:rPr>
              <a:t> IP Lists</a:t>
            </a:r>
            <a:endParaRPr lang="en-US" sz="5400" b="1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>
                <a:innerShdw blurRad="63500" dist="101600" dir="135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780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1"/>
      <p:bldP spid="17" grpId="1"/>
      <p:bldP spid="18" grpId="1"/>
      <p:bldP spid="30" grpId="0"/>
      <p:bldP spid="31" grpId="0"/>
      <p:bldP spid="32" grpId="1"/>
      <p:bldP spid="33" grpId="1"/>
      <p:bldP spid="34" grpId="0"/>
      <p:bldP spid="35" grpId="0"/>
      <p:bldP spid="36" grpId="0"/>
      <p:bldP spid="3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64" y="545797"/>
            <a:ext cx="11818985" cy="5448105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52525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53" y="466165"/>
            <a:ext cx="11725835" cy="5731193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70957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81" y="771456"/>
            <a:ext cx="11707906" cy="5289828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50139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Number of Threat Actors</a:t>
            </a:r>
            <a:br>
              <a:rPr lang="en-US" dirty="0"/>
            </a:b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23333" y="2514600"/>
            <a:ext cx="11209867" cy="22775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index=ids </a:t>
            </a:r>
            <a:r>
              <a:rPr lang="en-US" sz="2400" dirty="0" err="1"/>
              <a:t>src_ip</a:t>
            </a:r>
            <a:r>
              <a:rPr lang="en-US" sz="2400" dirty="0"/>
              <a:t>!=172.16.0.0/12 | stats dc(</a:t>
            </a:r>
            <a:r>
              <a:rPr lang="en-US" sz="2400" dirty="0" err="1"/>
              <a:t>alert.signature</a:t>
            </a:r>
            <a:r>
              <a:rPr lang="en-US" sz="2400" dirty="0"/>
              <a:t>) by </a:t>
            </a:r>
            <a:r>
              <a:rPr lang="en-US" sz="2400" dirty="0" err="1"/>
              <a:t>src_ip</a:t>
            </a:r>
            <a:r>
              <a:rPr lang="en-US" sz="2400" dirty="0"/>
              <a:t> | rename dc(</a:t>
            </a:r>
            <a:r>
              <a:rPr lang="en-US" sz="2400" dirty="0" err="1"/>
              <a:t>alert.signature</a:t>
            </a:r>
            <a:r>
              <a:rPr lang="en-US" sz="2400" dirty="0"/>
              <a:t>) as </a:t>
            </a:r>
            <a:r>
              <a:rPr lang="en-US" sz="2400" dirty="0" err="1"/>
              <a:t>sig_count</a:t>
            </a:r>
            <a:r>
              <a:rPr lang="en-US" sz="2400" dirty="0"/>
              <a:t> | where </a:t>
            </a:r>
            <a:r>
              <a:rPr lang="en-US" sz="2400" dirty="0" err="1"/>
              <a:t>sig_count</a:t>
            </a:r>
            <a:r>
              <a:rPr lang="en-US" sz="2400" dirty="0"/>
              <a:t> &gt; 1 | stats count(</a:t>
            </a:r>
            <a:r>
              <a:rPr lang="en-US" sz="2400" dirty="0" err="1"/>
              <a:t>src_ip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94391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Threat actors by country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23333" y="2514600"/>
            <a:ext cx="11209867" cy="22775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index=ids </a:t>
            </a:r>
            <a:r>
              <a:rPr lang="en-US" sz="2400" dirty="0" err="1"/>
              <a:t>src_ip</a:t>
            </a:r>
            <a:r>
              <a:rPr lang="en-US" sz="2400" dirty="0"/>
              <a:t>!=172.16.0.0/12 | stats values(</a:t>
            </a:r>
            <a:r>
              <a:rPr lang="en-US" sz="2400" dirty="0" err="1"/>
              <a:t>alert.signature</a:t>
            </a:r>
            <a:r>
              <a:rPr lang="en-US" sz="2400" dirty="0"/>
              <a:t>), dc(</a:t>
            </a:r>
            <a:r>
              <a:rPr lang="en-US" sz="2400" dirty="0" err="1"/>
              <a:t>dest_ip</a:t>
            </a:r>
            <a:r>
              <a:rPr lang="en-US" sz="2400" dirty="0"/>
              <a:t>), dc(</a:t>
            </a:r>
            <a:r>
              <a:rPr lang="en-US" sz="2400" dirty="0" err="1"/>
              <a:t>alert.signature</a:t>
            </a:r>
            <a:r>
              <a:rPr lang="en-US" sz="2400" dirty="0"/>
              <a:t>), count by </a:t>
            </a:r>
            <a:r>
              <a:rPr lang="en-US" sz="2400" dirty="0" err="1"/>
              <a:t>src_ip</a:t>
            </a:r>
            <a:r>
              <a:rPr lang="en-US" sz="2400" dirty="0"/>
              <a:t> | rename dc(</a:t>
            </a:r>
            <a:r>
              <a:rPr lang="en-US" sz="2400" dirty="0" err="1"/>
              <a:t>alert.signature</a:t>
            </a:r>
            <a:r>
              <a:rPr lang="en-US" sz="2400" dirty="0"/>
              <a:t>) AS </a:t>
            </a:r>
            <a:r>
              <a:rPr lang="en-US" sz="2400" dirty="0" err="1"/>
              <a:t>sig_count</a:t>
            </a:r>
            <a:r>
              <a:rPr lang="en-US" sz="2400" dirty="0"/>
              <a:t>, </a:t>
            </a:r>
            <a:r>
              <a:rPr lang="en-US" sz="2400" dirty="0" err="1"/>
              <a:t>src_ip</a:t>
            </a:r>
            <a:r>
              <a:rPr lang="en-US" sz="2400" dirty="0"/>
              <a:t> AS "Threat Actor", values(</a:t>
            </a:r>
            <a:r>
              <a:rPr lang="en-US" sz="2400" dirty="0" err="1"/>
              <a:t>alert.signature</a:t>
            </a:r>
            <a:r>
              <a:rPr lang="en-US" sz="2400" dirty="0"/>
              <a:t>) AS "Attack Signature", dc(</a:t>
            </a:r>
            <a:r>
              <a:rPr lang="en-US" sz="2400" dirty="0" err="1"/>
              <a:t>dest_ip</a:t>
            </a:r>
            <a:r>
              <a:rPr lang="en-US" sz="2400" dirty="0"/>
              <a:t>) AS "</a:t>
            </a:r>
            <a:r>
              <a:rPr lang="en-US" sz="2400" dirty="0" err="1"/>
              <a:t>Num</a:t>
            </a:r>
            <a:r>
              <a:rPr lang="en-US" sz="2400" dirty="0"/>
              <a:t> of Targets", count as "</a:t>
            </a:r>
            <a:r>
              <a:rPr lang="en-US" sz="2400" dirty="0" err="1"/>
              <a:t>Num</a:t>
            </a:r>
            <a:r>
              <a:rPr lang="en-US" sz="2400" dirty="0"/>
              <a:t> of Events" | where </a:t>
            </a:r>
            <a:r>
              <a:rPr lang="en-US" sz="2400" dirty="0" err="1"/>
              <a:t>sig_count</a:t>
            </a:r>
            <a:r>
              <a:rPr lang="en-US" sz="2400" dirty="0"/>
              <a:t> &gt; 1  | </a:t>
            </a:r>
            <a:r>
              <a:rPr lang="en-US" sz="2400" dirty="0" err="1"/>
              <a:t>iplocation</a:t>
            </a:r>
            <a:r>
              <a:rPr lang="en-US" sz="2400" dirty="0"/>
              <a:t> "Threat Actor" | stats by "Threat Actor", </a:t>
            </a:r>
            <a:r>
              <a:rPr lang="en-US" sz="2400" dirty="0" err="1"/>
              <a:t>lat</a:t>
            </a:r>
            <a:r>
              <a:rPr lang="en-US" sz="2400" dirty="0"/>
              <a:t>, </a:t>
            </a:r>
            <a:r>
              <a:rPr lang="en-US" sz="2400" dirty="0" err="1"/>
              <a:t>lon</a:t>
            </a:r>
            <a:r>
              <a:rPr lang="en-US" sz="2400" dirty="0"/>
              <a:t>, City, Country, Region | </a:t>
            </a:r>
            <a:r>
              <a:rPr lang="en-US" sz="2400" dirty="0" err="1"/>
              <a:t>geostats</a:t>
            </a:r>
            <a:r>
              <a:rPr lang="en-US" sz="2400" dirty="0"/>
              <a:t> </a:t>
            </a:r>
            <a:r>
              <a:rPr lang="en-US" sz="2400" dirty="0" err="1"/>
              <a:t>globallimit</a:t>
            </a:r>
            <a:r>
              <a:rPr lang="en-US" sz="2400" dirty="0"/>
              <a:t>=5 </a:t>
            </a:r>
            <a:r>
              <a:rPr lang="en-US" sz="2400" dirty="0" err="1"/>
              <a:t>latfield</a:t>
            </a:r>
            <a:r>
              <a:rPr lang="en-US" sz="2400" dirty="0"/>
              <a:t>=</a:t>
            </a:r>
            <a:r>
              <a:rPr lang="en-US" sz="2400" dirty="0" err="1"/>
              <a:t>lat</a:t>
            </a:r>
            <a:r>
              <a:rPr lang="en-US" sz="2400" dirty="0"/>
              <a:t> </a:t>
            </a:r>
            <a:r>
              <a:rPr lang="en-US" sz="2400" dirty="0" err="1"/>
              <a:t>longfield</a:t>
            </a:r>
            <a:r>
              <a:rPr lang="en-US" sz="2400" dirty="0"/>
              <a:t>=</a:t>
            </a:r>
            <a:r>
              <a:rPr lang="en-US" sz="2400" dirty="0" err="1"/>
              <a:t>lon</a:t>
            </a:r>
            <a:r>
              <a:rPr lang="en-US" sz="2400" dirty="0"/>
              <a:t> count by Country</a:t>
            </a:r>
          </a:p>
        </p:txBody>
      </p:sp>
    </p:spTree>
    <p:extLst>
      <p:ext uri="{BB962C8B-B14F-4D97-AF65-F5344CB8AC3E}">
        <p14:creationId xmlns:p14="http://schemas.microsoft.com/office/powerpoint/2010/main" val="310504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signatures observed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23333" y="2514600"/>
            <a:ext cx="11209867" cy="22775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index=ids [search index=ids </a:t>
            </a:r>
            <a:r>
              <a:rPr lang="en-US" sz="2400" dirty="0" err="1"/>
              <a:t>src_ip</a:t>
            </a:r>
            <a:r>
              <a:rPr lang="en-US" sz="2400" dirty="0"/>
              <a:t>!=172.16.0.0/12 | stats dc(</a:t>
            </a:r>
            <a:r>
              <a:rPr lang="en-US" sz="2400" dirty="0" err="1"/>
              <a:t>alert.signature</a:t>
            </a:r>
            <a:r>
              <a:rPr lang="en-US" sz="2400" dirty="0"/>
              <a:t>) by </a:t>
            </a:r>
            <a:r>
              <a:rPr lang="en-US" sz="2400" dirty="0" err="1"/>
              <a:t>src_ip</a:t>
            </a:r>
            <a:r>
              <a:rPr lang="en-US" sz="2400" dirty="0"/>
              <a:t> | rename dc(</a:t>
            </a:r>
            <a:r>
              <a:rPr lang="en-US" sz="2400" dirty="0" err="1"/>
              <a:t>alert.signature</a:t>
            </a:r>
            <a:r>
              <a:rPr lang="en-US" sz="2400" dirty="0"/>
              <a:t>) as </a:t>
            </a:r>
            <a:r>
              <a:rPr lang="en-US" sz="2400" dirty="0" err="1"/>
              <a:t>sig_count</a:t>
            </a:r>
            <a:r>
              <a:rPr lang="en-US" sz="2400" dirty="0"/>
              <a:t> | where </a:t>
            </a:r>
            <a:r>
              <a:rPr lang="en-US" sz="2400" dirty="0" err="1"/>
              <a:t>sig_count</a:t>
            </a:r>
            <a:r>
              <a:rPr lang="en-US" sz="2400" dirty="0"/>
              <a:t> &gt; 1 | table </a:t>
            </a:r>
            <a:r>
              <a:rPr lang="en-US" sz="2400" dirty="0" err="1"/>
              <a:t>src_ip</a:t>
            </a:r>
            <a:r>
              <a:rPr lang="en-US" sz="2400" dirty="0"/>
              <a:t>] | stats count by </a:t>
            </a:r>
            <a:r>
              <a:rPr lang="en-US" sz="2400" dirty="0" err="1"/>
              <a:t>alert.signature</a:t>
            </a:r>
            <a:r>
              <a:rPr lang="en-US" sz="2400" dirty="0"/>
              <a:t> | sort count</a:t>
            </a:r>
          </a:p>
        </p:txBody>
      </p:sp>
    </p:spTree>
    <p:extLst>
      <p:ext uri="{BB962C8B-B14F-4D97-AF65-F5344CB8AC3E}">
        <p14:creationId xmlns:p14="http://schemas.microsoft.com/office/powerpoint/2010/main" val="269271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Threat actors, number of targets, and signatures detected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23333" y="2514600"/>
            <a:ext cx="11209867" cy="22775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index=ids </a:t>
            </a:r>
            <a:r>
              <a:rPr lang="en-US" sz="2400" dirty="0" err="1"/>
              <a:t>src_ip</a:t>
            </a:r>
            <a:r>
              <a:rPr lang="en-US" sz="2400" dirty="0"/>
              <a:t>!=172.16.0.0/12 | stats values(</a:t>
            </a:r>
            <a:r>
              <a:rPr lang="en-US" sz="2400" dirty="0" err="1"/>
              <a:t>alert.signature</a:t>
            </a:r>
            <a:r>
              <a:rPr lang="en-US" sz="2400" dirty="0"/>
              <a:t>), dc(</a:t>
            </a:r>
            <a:r>
              <a:rPr lang="en-US" sz="2400" dirty="0" err="1"/>
              <a:t>dest_ip</a:t>
            </a:r>
            <a:r>
              <a:rPr lang="en-US" sz="2400" dirty="0"/>
              <a:t>), dc(</a:t>
            </a:r>
            <a:r>
              <a:rPr lang="en-US" sz="2400" dirty="0" err="1"/>
              <a:t>alert.signature</a:t>
            </a:r>
            <a:r>
              <a:rPr lang="en-US" sz="2400" dirty="0"/>
              <a:t>), count by </a:t>
            </a:r>
            <a:r>
              <a:rPr lang="en-US" sz="2400" dirty="0" err="1"/>
              <a:t>src_ip</a:t>
            </a:r>
            <a:r>
              <a:rPr lang="en-US" sz="2400" dirty="0"/>
              <a:t> | rename dc(</a:t>
            </a:r>
            <a:r>
              <a:rPr lang="en-US" sz="2400" dirty="0" err="1"/>
              <a:t>alert.signature</a:t>
            </a:r>
            <a:r>
              <a:rPr lang="en-US" sz="2400" dirty="0"/>
              <a:t>) AS </a:t>
            </a:r>
            <a:r>
              <a:rPr lang="en-US" sz="2400" dirty="0" err="1"/>
              <a:t>sig_count</a:t>
            </a:r>
            <a:r>
              <a:rPr lang="en-US" sz="2400" dirty="0"/>
              <a:t>, </a:t>
            </a:r>
            <a:r>
              <a:rPr lang="en-US" sz="2400" dirty="0" err="1"/>
              <a:t>src_ip</a:t>
            </a:r>
            <a:r>
              <a:rPr lang="en-US" sz="2400" dirty="0"/>
              <a:t> AS "Threat Actor", values(</a:t>
            </a:r>
            <a:r>
              <a:rPr lang="en-US" sz="2400" dirty="0" err="1"/>
              <a:t>alert.signature</a:t>
            </a:r>
            <a:r>
              <a:rPr lang="en-US" sz="2400" dirty="0"/>
              <a:t>) AS "Attack Signature", dc(</a:t>
            </a:r>
            <a:r>
              <a:rPr lang="en-US" sz="2400" dirty="0" err="1"/>
              <a:t>dest_ip</a:t>
            </a:r>
            <a:r>
              <a:rPr lang="en-US" sz="2400" dirty="0"/>
              <a:t>) AS "</a:t>
            </a:r>
            <a:r>
              <a:rPr lang="en-US" sz="2400" dirty="0" err="1"/>
              <a:t>Num</a:t>
            </a:r>
            <a:r>
              <a:rPr lang="en-US" sz="2400" dirty="0"/>
              <a:t> of Targets", count as "</a:t>
            </a:r>
            <a:r>
              <a:rPr lang="en-US" sz="2400" dirty="0" err="1"/>
              <a:t>Num</a:t>
            </a:r>
            <a:r>
              <a:rPr lang="en-US" sz="2400" dirty="0"/>
              <a:t> of Events" | where </a:t>
            </a:r>
            <a:r>
              <a:rPr lang="en-US" sz="2400" dirty="0" err="1"/>
              <a:t>sig_count</a:t>
            </a:r>
            <a:r>
              <a:rPr lang="en-US" sz="2400" dirty="0"/>
              <a:t> &gt; 1  | </a:t>
            </a:r>
            <a:r>
              <a:rPr lang="en-US" sz="2400" dirty="0" err="1"/>
              <a:t>iplocation</a:t>
            </a:r>
            <a:r>
              <a:rPr lang="en-US" sz="2400" dirty="0"/>
              <a:t> "Threat Actor" | </a:t>
            </a:r>
            <a:r>
              <a:rPr lang="en-US" sz="2400" dirty="0" err="1"/>
              <a:t>eval</a:t>
            </a:r>
            <a:r>
              <a:rPr lang="en-US" sz="2400" dirty="0"/>
              <a:t> Location=if(City="", Country, City. ", " .Country) | table "Threat Actor", Location, "Attack Signature", "</a:t>
            </a:r>
            <a:r>
              <a:rPr lang="en-US" sz="2400" dirty="0" err="1"/>
              <a:t>Num</a:t>
            </a:r>
            <a:r>
              <a:rPr lang="en-US" sz="2400" dirty="0"/>
              <a:t> of Targets", "</a:t>
            </a:r>
            <a:r>
              <a:rPr lang="en-US" sz="2400" dirty="0" err="1"/>
              <a:t>Num</a:t>
            </a:r>
            <a:r>
              <a:rPr lang="en-US" sz="2400" dirty="0"/>
              <a:t> of Events" | sort -"</a:t>
            </a:r>
            <a:r>
              <a:rPr lang="en-US" sz="2400" dirty="0" err="1"/>
              <a:t>Num</a:t>
            </a:r>
            <a:r>
              <a:rPr lang="en-US" sz="2400" dirty="0"/>
              <a:t> of Events"</a:t>
            </a:r>
          </a:p>
        </p:txBody>
      </p:sp>
    </p:spTree>
    <p:extLst>
      <p:ext uri="{BB962C8B-B14F-4D97-AF65-F5344CB8AC3E}">
        <p14:creationId xmlns:p14="http://schemas.microsoft.com/office/powerpoint/2010/main" val="112107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-287865"/>
            <a:ext cx="9905998" cy="1905000"/>
          </a:xfrm>
        </p:spPr>
        <p:txBody>
          <a:bodyPr/>
          <a:lstStyle/>
          <a:p>
            <a:r>
              <a:rPr lang="en-US" dirty="0"/>
              <a:t>Potentially related threat actors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23333" y="2514600"/>
            <a:ext cx="11209867" cy="22775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index=ids </a:t>
            </a:r>
            <a:r>
              <a:rPr lang="en-US" sz="2400" dirty="0" err="1"/>
              <a:t>src_ip</a:t>
            </a:r>
            <a:r>
              <a:rPr lang="en-US" sz="2400" dirty="0"/>
              <a:t>!=172.16.0.0/12 | rex field=</a:t>
            </a:r>
            <a:r>
              <a:rPr lang="en-US" sz="2400" dirty="0" err="1"/>
              <a:t>src_ip</a:t>
            </a:r>
            <a:r>
              <a:rPr lang="en-US" sz="2400" dirty="0"/>
              <a:t> "(?&lt;subnet&gt;\d+\.\d+\.\d+)\.\d+" | stats dc(</a:t>
            </a:r>
            <a:r>
              <a:rPr lang="en-US" sz="2400" dirty="0" err="1"/>
              <a:t>alert.signature</a:t>
            </a:r>
            <a:r>
              <a:rPr lang="en-US" sz="2400" dirty="0"/>
              <a:t>), values(subnet), values(</a:t>
            </a:r>
            <a:r>
              <a:rPr lang="en-US" sz="2400" dirty="0" err="1"/>
              <a:t>dest_ip</a:t>
            </a:r>
            <a:r>
              <a:rPr lang="en-US" sz="2400" dirty="0"/>
              <a:t>), count by </a:t>
            </a:r>
            <a:r>
              <a:rPr lang="en-US" sz="2400" dirty="0" err="1"/>
              <a:t>src_ip</a:t>
            </a:r>
            <a:r>
              <a:rPr lang="en-US" sz="2400" dirty="0"/>
              <a:t> | rename dc(</a:t>
            </a:r>
            <a:r>
              <a:rPr lang="en-US" sz="2400" dirty="0" err="1"/>
              <a:t>alert.signature</a:t>
            </a:r>
            <a:r>
              <a:rPr lang="en-US" sz="2400" dirty="0"/>
              <a:t>) AS </a:t>
            </a:r>
            <a:r>
              <a:rPr lang="en-US" sz="2400" dirty="0" err="1"/>
              <a:t>sig_count</a:t>
            </a:r>
            <a:r>
              <a:rPr lang="en-US" sz="2400" dirty="0"/>
              <a:t>, </a:t>
            </a:r>
            <a:r>
              <a:rPr lang="en-US" sz="2400" dirty="0" err="1"/>
              <a:t>src_ip</a:t>
            </a:r>
            <a:r>
              <a:rPr lang="en-US" sz="2400" dirty="0"/>
              <a:t> AS "Threat Actor", count as "</a:t>
            </a:r>
            <a:r>
              <a:rPr lang="en-US" sz="2400" dirty="0" err="1"/>
              <a:t>Num</a:t>
            </a:r>
            <a:r>
              <a:rPr lang="en-US" sz="2400" dirty="0"/>
              <a:t> of Events", values(subnet) AS "Subnet", values(</a:t>
            </a:r>
            <a:r>
              <a:rPr lang="en-US" sz="2400" dirty="0" err="1"/>
              <a:t>dest_ip</a:t>
            </a:r>
            <a:r>
              <a:rPr lang="en-US" sz="2400" dirty="0"/>
              <a:t>) AS "</a:t>
            </a:r>
            <a:r>
              <a:rPr lang="en-US" sz="2400" dirty="0" err="1"/>
              <a:t>Num</a:t>
            </a:r>
            <a:r>
              <a:rPr lang="en-US" sz="2400" dirty="0"/>
              <a:t> of Targets" | where </a:t>
            </a:r>
            <a:r>
              <a:rPr lang="en-US" sz="2400" dirty="0" err="1"/>
              <a:t>sig_count</a:t>
            </a:r>
            <a:r>
              <a:rPr lang="en-US" sz="2400" dirty="0"/>
              <a:t> &gt; 1 | stats values("Threat Actor"), count("Threat Actor"), sum("</a:t>
            </a:r>
            <a:r>
              <a:rPr lang="en-US" sz="2400" dirty="0" err="1"/>
              <a:t>Num</a:t>
            </a:r>
            <a:r>
              <a:rPr lang="en-US" sz="2400" dirty="0"/>
              <a:t> of Events"), dc("</a:t>
            </a:r>
            <a:r>
              <a:rPr lang="en-US" sz="2400" dirty="0" err="1"/>
              <a:t>Num</a:t>
            </a:r>
            <a:r>
              <a:rPr lang="en-US" sz="2400" dirty="0"/>
              <a:t> of Targets"), by Subnet | rename count("Threat Actor") as </a:t>
            </a:r>
            <a:r>
              <a:rPr lang="en-US" sz="2400" dirty="0" err="1"/>
              <a:t>num_actors</a:t>
            </a:r>
            <a:r>
              <a:rPr lang="en-US" sz="2400" dirty="0"/>
              <a:t>, sum("</a:t>
            </a:r>
            <a:r>
              <a:rPr lang="en-US" sz="2400" dirty="0" err="1"/>
              <a:t>Num</a:t>
            </a:r>
            <a:r>
              <a:rPr lang="en-US" sz="2400" dirty="0"/>
              <a:t> of Events") as "Total Events", values("Threat Actor") as "Threat Actors", dc("</a:t>
            </a:r>
            <a:r>
              <a:rPr lang="en-US" sz="2400" dirty="0" err="1"/>
              <a:t>Num</a:t>
            </a:r>
            <a:r>
              <a:rPr lang="en-US" sz="2400" dirty="0"/>
              <a:t> of Targets") as "Total Targets" | where </a:t>
            </a:r>
            <a:r>
              <a:rPr lang="en-US" sz="2400" dirty="0" err="1"/>
              <a:t>num_actors</a:t>
            </a:r>
            <a:r>
              <a:rPr lang="en-US" sz="2400" dirty="0"/>
              <a:t> &gt; 1 | </a:t>
            </a:r>
            <a:r>
              <a:rPr lang="en-US" sz="2400" dirty="0" err="1"/>
              <a:t>eval</a:t>
            </a:r>
            <a:r>
              <a:rPr lang="en-US" sz="2400" dirty="0"/>
              <a:t> "Attacker Subnet" = Subnet. ".0/24", </a:t>
            </a:r>
            <a:r>
              <a:rPr lang="en-US" sz="2400" dirty="0" err="1"/>
              <a:t>first_ip</a:t>
            </a:r>
            <a:r>
              <a:rPr lang="en-US" sz="2400" dirty="0"/>
              <a:t>=Subnet. ".1" | </a:t>
            </a:r>
            <a:r>
              <a:rPr lang="en-US" sz="2400" dirty="0" err="1"/>
              <a:t>iplocation</a:t>
            </a:r>
            <a:r>
              <a:rPr lang="en-US" sz="2400" dirty="0"/>
              <a:t> </a:t>
            </a:r>
            <a:r>
              <a:rPr lang="en-US" sz="2400" dirty="0" err="1"/>
              <a:t>first_ip</a:t>
            </a:r>
            <a:r>
              <a:rPr lang="en-US" sz="2400" dirty="0"/>
              <a:t> | </a:t>
            </a:r>
            <a:r>
              <a:rPr lang="en-US" sz="2400" dirty="0" err="1"/>
              <a:t>eval</a:t>
            </a:r>
            <a:r>
              <a:rPr lang="en-US" sz="2400" dirty="0"/>
              <a:t> Location=if(City="", Country, City. ", " .Country) | table "Attacker Subnet", "Threat Actors", Location, "Total Targets", "Total Events"| sort -"Total Events"</a:t>
            </a:r>
          </a:p>
        </p:txBody>
      </p:sp>
    </p:spTree>
    <p:extLst>
      <p:ext uri="{BB962C8B-B14F-4D97-AF65-F5344CB8AC3E}">
        <p14:creationId xmlns:p14="http://schemas.microsoft.com/office/powerpoint/2010/main" val="398114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– Takeaways	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954" y="2109746"/>
            <a:ext cx="4075175" cy="3978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1293812" y="2819399"/>
            <a:ext cx="4876800" cy="3124201"/>
          </a:xfrm>
        </p:spPr>
        <p:txBody>
          <a:bodyPr>
            <a:normAutofit/>
          </a:bodyPr>
          <a:lstStyle/>
          <a:p>
            <a:r>
              <a:rPr lang="en-US" dirty="0" smtClean="0"/>
              <a:t>Easy </a:t>
            </a:r>
            <a:r>
              <a:rPr lang="en-US" dirty="0"/>
              <a:t>to Set up</a:t>
            </a:r>
          </a:p>
          <a:p>
            <a:r>
              <a:rPr lang="en-US" dirty="0"/>
              <a:t>Valuable </a:t>
            </a:r>
            <a:r>
              <a:rPr lang="en-US" dirty="0" smtClean="0"/>
              <a:t>data</a:t>
            </a:r>
          </a:p>
          <a:p>
            <a:r>
              <a:rPr lang="en-US" dirty="0" smtClean="0"/>
              <a:t>Less False </a:t>
            </a:r>
            <a:r>
              <a:rPr lang="en-US" dirty="0"/>
              <a:t>Positives</a:t>
            </a:r>
          </a:p>
          <a:p>
            <a:r>
              <a:rPr lang="en-US" dirty="0" smtClean="0"/>
              <a:t>Relevant </a:t>
            </a:r>
            <a:r>
              <a:rPr lang="en-US" dirty="0"/>
              <a:t>IoCs</a:t>
            </a:r>
          </a:p>
          <a:p>
            <a:r>
              <a:rPr lang="en-US" dirty="0"/>
              <a:t>Time &amp; Cost</a:t>
            </a:r>
          </a:p>
          <a:p>
            <a:r>
              <a:rPr lang="en-US" dirty="0"/>
              <a:t>Identifies actors targeting YOU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06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05554" y="4285129"/>
            <a:ext cx="9905998" cy="1905000"/>
          </a:xfrm>
        </p:spPr>
        <p:txBody>
          <a:bodyPr/>
          <a:lstStyle/>
          <a:p>
            <a:pPr algn="ctr"/>
            <a:r>
              <a:rPr lang="en-US" b="1" dirty="0"/>
              <a:t>THANK YOU!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725" y="574766"/>
            <a:ext cx="6445655" cy="4297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021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788894"/>
          </a:xfrm>
        </p:spPr>
        <p:txBody>
          <a:bodyPr>
            <a:normAutofit/>
          </a:bodyPr>
          <a:lstStyle/>
          <a:p>
            <a:r>
              <a:rPr lang="en-US" sz="2900" b="1" dirty="0"/>
              <a:t>WHAT? </a:t>
            </a:r>
            <a:r>
              <a:rPr lang="en-US" sz="2900" dirty="0">
                <a:solidFill>
                  <a:schemeClr val="accent1">
                    <a:lumMod val="75000"/>
                  </a:schemeClr>
                </a:solidFill>
              </a:rPr>
              <a:t>– Why? – How?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555" y="1544171"/>
            <a:ext cx="4631858" cy="433667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sz="2100" dirty="0"/>
          </a:p>
          <a:p>
            <a:r>
              <a:rPr lang="en-US" sz="2100" b="1" dirty="0"/>
              <a:t>Improve the understanding of our adversaries</a:t>
            </a:r>
          </a:p>
          <a:p>
            <a:pPr lvl="1"/>
            <a:r>
              <a:rPr lang="en-US" sz="2100" b="1" dirty="0"/>
              <a:t>TTPs</a:t>
            </a:r>
          </a:p>
          <a:p>
            <a:pPr lvl="1"/>
            <a:r>
              <a:rPr lang="en-US" sz="2100" b="1" dirty="0"/>
              <a:t>Identities</a:t>
            </a:r>
          </a:p>
          <a:p>
            <a:pPr marL="0" indent="0">
              <a:buNone/>
            </a:pPr>
            <a:endParaRPr lang="en-US" sz="2100" b="1" dirty="0"/>
          </a:p>
          <a:p>
            <a:r>
              <a:rPr lang="en-US" sz="2100" b="1" dirty="0"/>
              <a:t>Leverage existing infrastructure</a:t>
            </a:r>
          </a:p>
          <a:p>
            <a:endParaRPr lang="en-US" sz="2100" b="1" dirty="0"/>
          </a:p>
          <a:p>
            <a:r>
              <a:rPr lang="en-US" sz="2100" b="1" dirty="0"/>
              <a:t>Organization – Tailored IOCs</a:t>
            </a:r>
          </a:p>
          <a:p>
            <a:endParaRPr lang="en-US" sz="2100" b="1" dirty="0"/>
          </a:p>
          <a:p>
            <a:r>
              <a:rPr lang="en-US" sz="2100" b="1" dirty="0"/>
              <a:t>Automation!!!</a:t>
            </a:r>
          </a:p>
          <a:p>
            <a:endParaRPr lang="en-US" sz="2100" b="1" dirty="0"/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092" y="1769579"/>
            <a:ext cx="5436320" cy="3404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7508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119" y="501740"/>
            <a:ext cx="6478587" cy="51113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What? - </a:t>
            </a:r>
            <a:r>
              <a:rPr lang="en-US" b="1" dirty="0"/>
              <a:t>Why</a:t>
            </a:r>
            <a:r>
              <a:rPr lang="en-US" b="1" dirty="0">
                <a:solidFill>
                  <a:schemeClr val="tx1"/>
                </a:solidFill>
              </a:rPr>
              <a:t>?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– how?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612" y="2030434"/>
            <a:ext cx="4876800" cy="3124201"/>
          </a:xfrm>
        </p:spPr>
        <p:txBody>
          <a:bodyPr/>
          <a:lstStyle/>
          <a:p>
            <a:r>
              <a:rPr lang="en-US" dirty="0"/>
              <a:t>Too many sources</a:t>
            </a:r>
          </a:p>
          <a:p>
            <a:r>
              <a:rPr lang="en-US" dirty="0"/>
              <a:t>False Positives</a:t>
            </a:r>
          </a:p>
          <a:p>
            <a:r>
              <a:rPr lang="en-US" dirty="0"/>
              <a:t>Non Relevant </a:t>
            </a:r>
            <a:r>
              <a:rPr lang="en-US" dirty="0" err="1"/>
              <a:t>IoCs</a:t>
            </a:r>
            <a:endParaRPr lang="en-US" dirty="0"/>
          </a:p>
          <a:p>
            <a:r>
              <a:rPr lang="en-US" dirty="0"/>
              <a:t>Time &amp; Cost</a:t>
            </a:r>
          </a:p>
          <a:p>
            <a:r>
              <a:rPr lang="en-US" dirty="0" smtClean="0"/>
              <a:t>Fails to Identify </a:t>
            </a:r>
            <a:r>
              <a:rPr lang="en-US" dirty="0"/>
              <a:t>actors targeting YOU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723" y="1641926"/>
            <a:ext cx="4972865" cy="3901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7537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1" y="2261063"/>
            <a:ext cx="8260283" cy="353013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Plan:</a:t>
            </a:r>
          </a:p>
          <a:p>
            <a:pPr lvl="1"/>
            <a:r>
              <a:rPr lang="en-US" dirty="0"/>
              <a:t>Invest in people</a:t>
            </a:r>
          </a:p>
          <a:p>
            <a:pPr lvl="1"/>
            <a:r>
              <a:rPr lang="en-US" dirty="0"/>
              <a:t>Understand your environment</a:t>
            </a:r>
          </a:p>
          <a:p>
            <a:r>
              <a:rPr lang="en-US" dirty="0"/>
              <a:t>Do:</a:t>
            </a:r>
          </a:p>
          <a:p>
            <a:pPr lvl="1"/>
            <a:r>
              <a:rPr lang="en-US" dirty="0"/>
              <a:t>Setup Monitoring tools</a:t>
            </a:r>
          </a:p>
          <a:p>
            <a:r>
              <a:rPr lang="en-US" dirty="0"/>
              <a:t>Check:</a:t>
            </a:r>
          </a:p>
          <a:p>
            <a:pPr lvl="1"/>
            <a:r>
              <a:rPr lang="en-US" dirty="0"/>
              <a:t>Monitor Accordingly</a:t>
            </a:r>
          </a:p>
          <a:p>
            <a:pPr lvl="2"/>
            <a:r>
              <a:rPr lang="en-US" dirty="0" err="1" smtClean="0"/>
              <a:t>Suricata</a:t>
            </a:r>
            <a:r>
              <a:rPr lang="en-US" dirty="0" smtClean="0"/>
              <a:t> </a:t>
            </a:r>
            <a:r>
              <a:rPr lang="en-US" dirty="0"/>
              <a:t>&amp; Bro -&gt; Splunk</a:t>
            </a:r>
          </a:p>
          <a:p>
            <a:r>
              <a:rPr lang="en-US" dirty="0"/>
              <a:t>Act:</a:t>
            </a:r>
          </a:p>
          <a:p>
            <a:pPr lvl="1"/>
            <a:r>
              <a:rPr lang="en-US" dirty="0"/>
              <a:t>Gather </a:t>
            </a:r>
            <a:r>
              <a:rPr lang="en-US" dirty="0" err="1"/>
              <a:t>IoCs</a:t>
            </a:r>
            <a:endParaRPr lang="en-US" dirty="0"/>
          </a:p>
          <a:p>
            <a:pPr lvl="1"/>
            <a:r>
              <a:rPr lang="en-US" dirty="0"/>
              <a:t>Develop Alerts</a:t>
            </a:r>
          </a:p>
          <a:p>
            <a:pPr lvl="1"/>
            <a:r>
              <a:rPr lang="en-US" dirty="0"/>
              <a:t>Automate</a:t>
            </a:r>
          </a:p>
          <a:p>
            <a:pPr marL="457200" lvl="1" indent="0">
              <a:buNone/>
            </a:pPr>
            <a:r>
              <a:rPr lang="en-US" b="1" dirty="0"/>
              <a:t>… REPEAT!</a:t>
            </a:r>
          </a:p>
          <a:p>
            <a:pPr lvl="2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62119" y="501740"/>
            <a:ext cx="6478587" cy="51113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What? - Why? – </a:t>
            </a:r>
            <a:r>
              <a:rPr lang="en-US" b="1" dirty="0"/>
              <a:t>how?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429" y="1012871"/>
            <a:ext cx="4596937" cy="459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95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sURICATA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3" y="2193924"/>
            <a:ext cx="4876800" cy="3124201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>
                <a:effectLst/>
              </a:rPr>
              <a:t>Open Source IDS </a:t>
            </a:r>
          </a:p>
          <a:p>
            <a:r>
              <a:rPr lang="en-US" b="1" dirty="0">
                <a:effectLst/>
              </a:rPr>
              <a:t>Custom Rules Creation</a:t>
            </a:r>
          </a:p>
          <a:p>
            <a:r>
              <a:rPr lang="en-US" dirty="0">
                <a:effectLst/>
              </a:rPr>
              <a:t>Snort-Based</a:t>
            </a:r>
          </a:p>
          <a:p>
            <a:r>
              <a:rPr lang="en-US" dirty="0">
                <a:effectLst/>
              </a:rPr>
              <a:t>Multi-Threaded</a:t>
            </a:r>
          </a:p>
          <a:p>
            <a:r>
              <a:rPr lang="en-US" dirty="0">
                <a:effectLst/>
              </a:rPr>
              <a:t>Automatic protocol detection</a:t>
            </a:r>
          </a:p>
          <a:p>
            <a:r>
              <a:rPr lang="en-US" dirty="0">
                <a:effectLst/>
              </a:rPr>
              <a:t>HTTP log module</a:t>
            </a:r>
          </a:p>
          <a:p>
            <a:r>
              <a:rPr lang="en-US" dirty="0" err="1">
                <a:effectLst/>
              </a:rPr>
              <a:t>Lua</a:t>
            </a:r>
            <a:r>
              <a:rPr lang="en-US" dirty="0">
                <a:effectLst/>
              </a:rPr>
              <a:t> scripting</a:t>
            </a:r>
          </a:p>
          <a:p>
            <a:r>
              <a:rPr lang="en-US" dirty="0">
                <a:effectLst/>
              </a:rPr>
              <a:t>file matching, logging, extraction, md5 checksum calculation</a:t>
            </a:r>
          </a:p>
          <a:p>
            <a:r>
              <a:rPr lang="en-US" dirty="0">
                <a:effectLst/>
              </a:rPr>
              <a:t>DNS logger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818" y="1705551"/>
            <a:ext cx="5233988" cy="3489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8785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549312"/>
            <a:ext cx="9905998" cy="1905000"/>
          </a:xfrm>
        </p:spPr>
        <p:txBody>
          <a:bodyPr/>
          <a:lstStyle/>
          <a:p>
            <a:r>
              <a:rPr lang="en-US" dirty="0"/>
              <a:t>SET IT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3" y="1965959"/>
            <a:ext cx="4876800" cy="3124201"/>
          </a:xfrm>
        </p:spPr>
        <p:txBody>
          <a:bodyPr>
            <a:normAutofit/>
          </a:bodyPr>
          <a:lstStyle/>
          <a:p>
            <a:r>
              <a:rPr lang="en-US" b="1" dirty="0">
                <a:effectLst/>
              </a:rPr>
              <a:t>Set up on a host which has access to your network tap or span interface</a:t>
            </a:r>
          </a:p>
          <a:p>
            <a:r>
              <a:rPr lang="en-US" b="1" dirty="0">
                <a:effectLst/>
              </a:rPr>
              <a:t>https://redmine.openinfosecfoundation.org/projects/suricata/wiki/Suricata_Installation</a:t>
            </a:r>
          </a:p>
          <a:p>
            <a:r>
              <a:rPr lang="en-US" b="1" dirty="0" err="1">
                <a:effectLst/>
              </a:rPr>
              <a:t>sudo</a:t>
            </a:r>
            <a:r>
              <a:rPr lang="en-US" b="1" dirty="0">
                <a:effectLst/>
              </a:rPr>
              <a:t> </a:t>
            </a:r>
            <a:r>
              <a:rPr lang="en-US" b="1" dirty="0" err="1">
                <a:effectLst/>
              </a:rPr>
              <a:t>suricata</a:t>
            </a:r>
            <a:r>
              <a:rPr lang="en-US" b="1" dirty="0">
                <a:effectLst/>
              </a:rPr>
              <a:t> -c /</a:t>
            </a:r>
            <a:r>
              <a:rPr lang="en-US" b="1" dirty="0" err="1">
                <a:effectLst/>
              </a:rPr>
              <a:t>etc</a:t>
            </a:r>
            <a:r>
              <a:rPr lang="en-US" b="1" dirty="0">
                <a:effectLst/>
              </a:rPr>
              <a:t>/</a:t>
            </a:r>
            <a:r>
              <a:rPr lang="en-US" b="1" dirty="0" err="1">
                <a:effectLst/>
              </a:rPr>
              <a:t>suricata</a:t>
            </a:r>
            <a:r>
              <a:rPr lang="en-US" b="1" dirty="0">
                <a:effectLst/>
              </a:rPr>
              <a:t>/</a:t>
            </a:r>
            <a:r>
              <a:rPr lang="en-US" b="1" dirty="0" err="1">
                <a:effectLst/>
              </a:rPr>
              <a:t>suricata.yaml</a:t>
            </a:r>
            <a:r>
              <a:rPr lang="en-US" b="1" dirty="0">
                <a:effectLst/>
              </a:rPr>
              <a:t> -</a:t>
            </a:r>
            <a:r>
              <a:rPr lang="en-US" b="1" dirty="0" err="1">
                <a:effectLst/>
              </a:rPr>
              <a:t>i</a:t>
            </a:r>
            <a:r>
              <a:rPr lang="en-US" b="1" dirty="0">
                <a:effectLst/>
              </a:rPr>
              <a:t> </a:t>
            </a:r>
            <a:r>
              <a:rPr lang="en-US" b="1" dirty="0" smtClean="0">
                <a:effectLst/>
              </a:rPr>
              <a:t>&lt;</a:t>
            </a:r>
            <a:r>
              <a:rPr lang="en-US" b="1" dirty="0" err="1" smtClean="0">
                <a:effectLst/>
              </a:rPr>
              <a:t>Net_If</a:t>
            </a:r>
            <a:r>
              <a:rPr lang="en-US" b="1" dirty="0" smtClean="0">
                <a:effectLst/>
              </a:rPr>
              <a:t>&gt;</a:t>
            </a:r>
            <a:r>
              <a:rPr lang="en-US" b="1" dirty="0" smtClean="0">
                <a:effectLst/>
              </a:rPr>
              <a:t> </a:t>
            </a:r>
            <a:r>
              <a:rPr lang="en-US" b="1" dirty="0">
                <a:effectLst/>
              </a:rPr>
              <a:t>--</a:t>
            </a:r>
            <a:r>
              <a:rPr lang="en-US" b="1" dirty="0" err="1" smtClean="0">
                <a:effectLst/>
              </a:rPr>
              <a:t>init</a:t>
            </a:r>
            <a:r>
              <a:rPr lang="en-US" b="1" dirty="0" smtClean="0">
                <a:effectLst/>
              </a:rPr>
              <a:t>-errors-fatal</a:t>
            </a:r>
            <a:endParaRPr lang="en-US" b="1" dirty="0"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2" y="1390024"/>
            <a:ext cx="5481159" cy="3669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2101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Bro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3" y="1965959"/>
            <a:ext cx="4876800" cy="3124201"/>
          </a:xfrm>
        </p:spPr>
        <p:txBody>
          <a:bodyPr>
            <a:normAutofit/>
          </a:bodyPr>
          <a:lstStyle/>
          <a:p>
            <a:r>
              <a:rPr lang="en-US" b="1" dirty="0">
                <a:effectLst/>
              </a:rPr>
              <a:t>Open Source “Network Analysis </a:t>
            </a:r>
            <a:r>
              <a:rPr lang="en-US" b="1" dirty="0" smtClean="0">
                <a:effectLst/>
              </a:rPr>
              <a:t>Framework”</a:t>
            </a:r>
            <a:endParaRPr lang="en-US" b="1" dirty="0">
              <a:effectLst/>
            </a:endParaRPr>
          </a:p>
          <a:p>
            <a:r>
              <a:rPr lang="en-US" b="1" dirty="0">
                <a:effectLst/>
              </a:rPr>
              <a:t>Detailed analysis of common protocols</a:t>
            </a:r>
          </a:p>
          <a:p>
            <a:r>
              <a:rPr lang="en-US" b="1" dirty="0">
                <a:effectLst/>
              </a:rPr>
              <a:t>Provides detailed session data with information about connection state and history</a:t>
            </a:r>
          </a:p>
          <a:p>
            <a:r>
              <a:rPr lang="en-US" dirty="0">
                <a:effectLst/>
              </a:rPr>
              <a:t>Highly efficient</a:t>
            </a:r>
          </a:p>
          <a:p>
            <a:r>
              <a:rPr lang="en-US" dirty="0">
                <a:effectLst/>
              </a:rPr>
              <a:t>Customizable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213" y="1965959"/>
            <a:ext cx="5053034" cy="3430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63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B35D04E95E4F44B16A71CBEB690470" ma:contentTypeVersion="4" ma:contentTypeDescription="Create a new document." ma:contentTypeScope="" ma:versionID="5dd97bbc3974b486b06b915ee0bb2991">
  <xsd:schema xmlns:xsd="http://www.w3.org/2001/XMLSchema" xmlns:xs="http://www.w3.org/2001/XMLSchema" xmlns:p="http://schemas.microsoft.com/office/2006/metadata/properties" xmlns:ns2="d99052a9-d473-4888-9a19-80a6bf3dc9f1" targetNamespace="http://schemas.microsoft.com/office/2006/metadata/properties" ma:root="true" ma:fieldsID="7ef9d1c5e99e0957f28796079fca41ed" ns2:_="">
    <xsd:import namespace="d99052a9-d473-4888-9a19-80a6bf3dc9f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9052a9-d473-4888-9a19-80a6bf3dc9f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99052a9-d473-4888-9a19-80a6bf3dc9f1">
      <UserInfo>
        <DisplayName>Daniel Barbu</DisplayName>
        <AccountId>437</AccountId>
        <AccountType/>
      </UserInfo>
      <UserInfo>
        <DisplayName>Josh Blackwelder</DisplayName>
        <AccountId>477</AccountId>
        <AccountType/>
      </UserInfo>
      <UserInfo>
        <DisplayName>Bronwen Matthews</DisplayName>
        <AccountId>76</AccountId>
        <AccountType/>
      </UserInfo>
      <UserInfo>
        <DisplayName>Razvan Caciula</DisplayName>
        <AccountId>599</AccountId>
        <AccountType/>
      </UserInfo>
      <UserInfo>
        <DisplayName>Daniel Berthiaume</DisplayName>
        <AccountId>600</AccountId>
        <AccountType/>
      </UserInfo>
      <UserInfo>
        <DisplayName>Lonnie Bates</DisplayName>
        <AccountId>601</AccountId>
        <AccountType/>
      </UserInfo>
      <UserInfo>
        <DisplayName>Bryson Loughmiller</DisplayName>
        <AccountId>602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05EC498-7CF5-48AE-A3F8-C5A51CF800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99052a9-d473-4888-9a19-80a6bf3dc9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5DA13D4-5C1D-4B51-8023-FADECF3ED837}">
  <ds:schemaRefs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terms/"/>
    <ds:schemaRef ds:uri="http://schemas.microsoft.com/office/2006/documentManagement/types"/>
    <ds:schemaRef ds:uri="e90db753-eec4-4a11-b527-1c7a6482efff"/>
    <ds:schemaRef ds:uri="http://www.w3.org/XML/1998/namespace"/>
    <ds:schemaRef ds:uri="http://purl.org/dc/dcmitype/"/>
    <ds:schemaRef ds:uri="d99052a9-d473-4888-9a19-80a6bf3dc9f1"/>
  </ds:schemaRefs>
</ds:datastoreItem>
</file>

<file path=customXml/itemProps3.xml><?xml version="1.0" encoding="utf-8"?>
<ds:datastoreItem xmlns:ds="http://schemas.openxmlformats.org/officeDocument/2006/customXml" ds:itemID="{99F667CD-3675-4D9F-A133-A6D3C39A48A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5380</TotalTime>
  <Words>2402</Words>
  <Application>Microsoft Macintosh PowerPoint</Application>
  <PresentationFormat>Widescreen</PresentationFormat>
  <Paragraphs>171</Paragraphs>
  <Slides>39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Calibri</vt:lpstr>
      <vt:lpstr>Century Gothic</vt:lpstr>
      <vt:lpstr>Arial</vt:lpstr>
      <vt:lpstr>Mesh</vt:lpstr>
      <vt:lpstr>Threat Intel: DIY</vt:lpstr>
      <vt:lpstr>Disclaimer</vt:lpstr>
      <vt:lpstr>Threat Intel</vt:lpstr>
      <vt:lpstr>WHAT? – Why? – How?</vt:lpstr>
      <vt:lpstr>What? - Why? – how?</vt:lpstr>
      <vt:lpstr>What? - Why? – how?</vt:lpstr>
      <vt:lpstr>sURICATA</vt:lpstr>
      <vt:lpstr>SET IT UP</vt:lpstr>
      <vt:lpstr>Bro</vt:lpstr>
      <vt:lpstr>Set it up</vt:lpstr>
      <vt:lpstr>Splunk</vt:lpstr>
      <vt:lpstr>SET IT UP</vt:lpstr>
      <vt:lpstr>FORWARDING THE LOGS</vt:lpstr>
      <vt:lpstr>FORWARDING THE LOGS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Scheduled searches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Number of Threat Actors </vt:lpstr>
      <vt:lpstr>Threat actors by country</vt:lpstr>
      <vt:lpstr>Top signatures observed</vt:lpstr>
      <vt:lpstr>Threat actors, number of targets, and signatures detected</vt:lpstr>
      <vt:lpstr>Potentially related threat actors</vt:lpstr>
      <vt:lpstr>Conclusions – Takeaways </vt:lpstr>
      <vt:lpstr>THANK YOU!</vt:lpstr>
    </vt:vector>
  </TitlesOfParts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Bryson Loughmiller</dc:creator>
  <cp:lastModifiedBy>Ionut - Daniel BARBU</cp:lastModifiedBy>
  <cp:revision>96</cp:revision>
  <dcterms:created xsi:type="dcterms:W3CDTF">2016-10-28T17:45:17Z</dcterms:created>
  <dcterms:modified xsi:type="dcterms:W3CDTF">2016-11-09T14:14:28Z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0x010100A4B35D04E95E4F44B16A71CBEB690470</vt:lpwstr>
  </property>
</Properties>
</file>