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mp4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65" r:id="rId3"/>
    <p:sldId id="336" r:id="rId4"/>
    <p:sldId id="337" r:id="rId5"/>
    <p:sldId id="340" r:id="rId6"/>
    <p:sldId id="341" r:id="rId7"/>
    <p:sldId id="338" r:id="rId8"/>
    <p:sldId id="310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30" r:id="rId18"/>
    <p:sldId id="328" r:id="rId19"/>
    <p:sldId id="329" r:id="rId20"/>
    <p:sldId id="331" r:id="rId21"/>
    <p:sldId id="332" r:id="rId22"/>
    <p:sldId id="342" r:id="rId23"/>
    <p:sldId id="333" r:id="rId24"/>
    <p:sldId id="334" r:id="rId25"/>
    <p:sldId id="339" r:id="rId26"/>
    <p:sldId id="335" r:id="rId27"/>
  </p:sldIdLst>
  <p:sldSz cx="12188825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29" autoAdjust="0"/>
  </p:normalViewPr>
  <p:slideViewPr>
    <p:cSldViewPr showGuides="1">
      <p:cViewPr varScale="1">
        <p:scale>
          <a:sx n="100" d="100"/>
          <a:sy n="100" d="100"/>
        </p:scale>
        <p:origin x="440" y="17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tags" Target="tags/tag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12/8/16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12/8/16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12/8/16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12/8/16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12/8/16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12/8/16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12/8/16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12/8/16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12/8/16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12/8/16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12/8/16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12/8/16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/>
              <a:pPr/>
              <a:t>12/8/16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reenaddress.it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crazyquark/rippled/tree/secp256r1" TargetMode="External"/><Relationship Id="rId3" Type="http://schemas.openxmlformats.org/officeDocument/2006/relationships/hyperlink" Target="https://github.com/crazyquark/keysaf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her.net/" TargetMode="External"/><Relationship Id="rId3" Type="http://schemas.openxmlformats.org/officeDocument/2006/relationships/hyperlink" Target="http://breadwalle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spc="-1" dirty="0">
                <a:latin typeface="Source Sans Pro Black"/>
              </a:rPr>
              <a:t>Securing Mobile Cryptocoin Wallets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pc="-1" dirty="0">
                <a:latin typeface="Source Sans Pro"/>
              </a:rPr>
              <a:t>Challenges of implementing a secure mobile cryptocurrency wallet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Mobile </a:t>
            </a:r>
            <a:r>
              <a:rPr lang="en-US" dirty="0"/>
              <a:t>Wallet </a:t>
            </a:r>
            <a:r>
              <a:rPr lang="en-US" dirty="0" smtClean="0"/>
              <a:t>Apps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GreenAddress</a:t>
            </a:r>
            <a:r>
              <a:rPr lang="en-US" dirty="0"/>
              <a:t>(</a:t>
            </a:r>
            <a:r>
              <a:rPr lang="en-US" dirty="0">
                <a:hlinkClick r:id="rId2"/>
              </a:rPr>
              <a:t>https://greenaddress.it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Also BIP39 mnemonic phrase based</a:t>
            </a:r>
          </a:p>
          <a:p>
            <a:pPr lvl="1"/>
            <a:r>
              <a:rPr lang="en-US" dirty="0"/>
              <a:t>2-factor </a:t>
            </a:r>
            <a:r>
              <a:rPr lang="en-US" dirty="0" err="1"/>
              <a:t>auth</a:t>
            </a:r>
            <a:r>
              <a:rPr lang="en-US" dirty="0"/>
              <a:t>: email, one time password, SMS</a:t>
            </a:r>
          </a:p>
          <a:p>
            <a:pPr lvl="1"/>
            <a:r>
              <a:rPr lang="en-US" dirty="0"/>
              <a:t>Relies on a second signature from </a:t>
            </a:r>
            <a:r>
              <a:rPr lang="en-US" dirty="0" err="1"/>
              <a:t>GreenAddres's</a:t>
            </a:r>
            <a:r>
              <a:rPr lang="en-US" dirty="0"/>
              <a:t> servers</a:t>
            </a:r>
          </a:p>
          <a:p>
            <a:r>
              <a:rPr lang="en-US" dirty="0"/>
              <a:t>ETC</a:t>
            </a:r>
          </a:p>
          <a:p>
            <a:pPr lvl="1"/>
            <a:r>
              <a:rPr lang="en-US" dirty="0"/>
              <a:t>More wallets based on a 2 component method of authentication and a centralized server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This is Good But…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solutions either require the user to </a:t>
            </a:r>
            <a:r>
              <a:rPr lang="en-US" dirty="0" smtClean="0"/>
              <a:t>write down/store securely(how?) a </a:t>
            </a:r>
            <a:r>
              <a:rPr lang="en-US" dirty="0"/>
              <a:t>complicated secret</a:t>
            </a:r>
          </a:p>
          <a:p>
            <a:r>
              <a:rPr lang="en-US" dirty="0"/>
              <a:t>Or rely on an external authentication provider</a:t>
            </a:r>
          </a:p>
          <a:p>
            <a:r>
              <a:rPr lang="en-US" dirty="0"/>
              <a:t>Or both</a:t>
            </a:r>
          </a:p>
          <a:p>
            <a:r>
              <a:rPr lang="en-US" dirty="0"/>
              <a:t>So: not easy to use and/or potentially insecure</a:t>
            </a:r>
          </a:p>
          <a:p>
            <a:r>
              <a:rPr lang="en-US" dirty="0"/>
              <a:t>Still, the level of usability/security is reasonable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Think We Can Improve on Existing Designs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50" y="2057400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12826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You Have To Do 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Take a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greenfield </a:t>
            </a:r>
            <a:r>
              <a:rPr lang="en-US" sz="2800" dirty="0" smtClean="0"/>
              <a:t>approach(I learned a new word recently)</a:t>
            </a:r>
          </a:p>
          <a:p>
            <a:r>
              <a:rPr lang="en-US" sz="2800" dirty="0" smtClean="0"/>
              <a:t>Be willing to change the protocol (yup, this is the hard part!)</a:t>
            </a:r>
            <a:endParaRPr lang="en-US" dirty="0" smtClean="0"/>
          </a:p>
          <a:p>
            <a:r>
              <a:rPr lang="en-US" sz="2800" dirty="0" smtClean="0"/>
              <a:t>Leverage existing security hardware improvements in mobile devices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94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Hardware in Mobile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Biometric sensors</a:t>
            </a:r>
          </a:p>
          <a:p>
            <a:pPr lvl="1"/>
            <a:r>
              <a:rPr lang="en-US" dirty="0" smtClean="0"/>
              <a:t>Fingerprint sensors mostly</a:t>
            </a:r>
          </a:p>
          <a:p>
            <a:r>
              <a:rPr lang="en-US" dirty="0" smtClean="0"/>
              <a:t>Hardware accelerated crypto</a:t>
            </a:r>
          </a:p>
          <a:p>
            <a:pPr lvl="1"/>
            <a:r>
              <a:rPr lang="en-US" dirty="0" smtClean="0"/>
              <a:t>iOS: Common Crypto &amp; the Security Framework (A7 chip and newer)</a:t>
            </a:r>
          </a:p>
          <a:p>
            <a:pPr lvl="1"/>
            <a:r>
              <a:rPr lang="en-US" dirty="0" smtClean="0"/>
              <a:t>Android: ARMv8-A devices(64-bit)</a:t>
            </a:r>
          </a:p>
          <a:p>
            <a:r>
              <a:rPr lang="en-US" dirty="0" smtClean="0"/>
              <a:t>The A7’s Secure Enclave</a:t>
            </a:r>
          </a:p>
          <a:p>
            <a:r>
              <a:rPr lang="en-US" dirty="0" smtClean="0"/>
              <a:t>Secure Element in some Android phones</a:t>
            </a:r>
          </a:p>
          <a:p>
            <a:r>
              <a:rPr lang="en-US" dirty="0"/>
              <a:t>(</a:t>
            </a:r>
            <a:r>
              <a:rPr lang="en-US" dirty="0" smtClean="0"/>
              <a:t>Atmel ATECC508A chip for embedded devices)</a:t>
            </a:r>
          </a:p>
        </p:txBody>
      </p:sp>
    </p:spTree>
    <p:extLst>
      <p:ext uri="{BB962C8B-B14F-4D97-AF65-F5344CB8AC3E}">
        <p14:creationId xmlns:p14="http://schemas.microsoft.com/office/powerpoint/2010/main" val="2750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Usage of the A7’s Secure Enclave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Starting with the iPhone 5s(A7 CPU), Apple includes a “Secure Enclave”</a:t>
            </a:r>
          </a:p>
          <a:p>
            <a:pPr lvl="1"/>
            <a:r>
              <a:rPr lang="en-US" dirty="0" smtClean="0"/>
              <a:t>Can be used in conjunction with the Security framework</a:t>
            </a:r>
          </a:p>
          <a:p>
            <a:pPr lvl="1"/>
            <a:r>
              <a:rPr lang="en-US" dirty="0" smtClean="0"/>
              <a:t>Can store keychain items(password, secrets etc.)</a:t>
            </a:r>
          </a:p>
          <a:p>
            <a:pPr lvl="1"/>
            <a:r>
              <a:rPr lang="en-US" dirty="0" smtClean="0"/>
              <a:t>Should be tamper proof, hardware wise (or very hard to crack)</a:t>
            </a:r>
          </a:p>
          <a:p>
            <a:pPr lvl="1"/>
            <a:r>
              <a:rPr lang="en-US" dirty="0" smtClean="0"/>
              <a:t>Makes brute forcing the device’s password/PIN code harder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Can generate an ECDSA key pair, store it and sign with it inside the Enclave without ever having the private key leave the Secure Enclave chip memory</a:t>
            </a:r>
          </a:p>
          <a:p>
            <a:pPr lvl="1"/>
            <a:r>
              <a:rPr lang="en-US" dirty="0" smtClean="0"/>
              <a:t>Since this is using the Security framework, anything stored in the Secure Enclave will not survive a device wipe(iOS Keychain)</a:t>
            </a:r>
          </a:p>
          <a:p>
            <a:pPr lvl="2"/>
            <a:r>
              <a:rPr lang="en-US" dirty="0" smtClean="0"/>
              <a:t>P.S. Please don’t store your keys in iCloud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53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in Theory…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We could generate a Bitcoin/Ethereum/Ripple/</a:t>
            </a:r>
            <a:r>
              <a:rPr lang="en-US" dirty="0" err="1" smtClean="0"/>
              <a:t>YourCoolAltcoin</a:t>
            </a:r>
            <a:r>
              <a:rPr lang="en-US" dirty="0" smtClean="0"/>
              <a:t> wallet key pair in the Secure Enclave</a:t>
            </a:r>
          </a:p>
          <a:p>
            <a:r>
              <a:rPr lang="en-US" dirty="0" smtClean="0"/>
              <a:t>All transactions would be signed in the Enclave without ever exposing the private key</a:t>
            </a:r>
          </a:p>
          <a:p>
            <a:r>
              <a:rPr lang="en-US" dirty="0" smtClean="0"/>
              <a:t>Your iPhone would act as a secure hardware wallet</a:t>
            </a:r>
          </a:p>
          <a:p>
            <a:r>
              <a:rPr lang="en-US" dirty="0" smtClean="0"/>
              <a:t>You could use your fingerprint or your device password (preferably not a 4 digit PIN) to unlock your wallet</a:t>
            </a:r>
          </a:p>
          <a:p>
            <a:r>
              <a:rPr lang="en-US" dirty="0" smtClean="0"/>
              <a:t>It should not be vulnerable on jailbroken devices (the private key is not stored in the regular keychain which is a file on disk and which is decrypted when the device is unlocked…)</a:t>
            </a:r>
          </a:p>
          <a:p>
            <a:r>
              <a:rPr lang="en-US" dirty="0" smtClean="0"/>
              <a:t>The private key never enters regular RAM so it should be safe from many types of on-device attacks</a:t>
            </a:r>
          </a:p>
          <a:p>
            <a:r>
              <a:rPr lang="en-US" dirty="0" smtClean="0"/>
              <a:t>The Secure Enclave should be pretty secure against software based attacks in general</a:t>
            </a:r>
          </a:p>
        </p:txBody>
      </p:sp>
    </p:spTree>
    <p:extLst>
      <p:ext uri="{BB962C8B-B14F-4D97-AF65-F5344CB8AC3E}">
        <p14:creationId xmlns:p14="http://schemas.microsoft.com/office/powerpoint/2010/main" val="1470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Get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The Secure Enclave offers no protection against bad code… </a:t>
            </a:r>
            <a:r>
              <a:rPr lang="en-US" sz="280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US" sz="2800" dirty="0" smtClean="0">
                <a:sym typeface="Wingdings" panose="05000000000000000000" pitchFamily="2" charset="2"/>
              </a:rPr>
              <a:t>We need to secure any private key saved in the Secure Enclave by:</a:t>
            </a:r>
          </a:p>
          <a:p>
            <a:pPr lvl="1"/>
            <a:r>
              <a:rPr lang="en-US" sz="2800" dirty="0" smtClean="0">
                <a:sym typeface="Wingdings" panose="05000000000000000000" pitchFamily="2" charset="2"/>
              </a:rPr>
              <a:t>Making it inaccessible when the device is locked</a:t>
            </a:r>
          </a:p>
          <a:p>
            <a:pPr lvl="1"/>
            <a:r>
              <a:rPr lang="en-US" sz="2800" dirty="0" smtClean="0">
                <a:sym typeface="Wingdings" panose="05000000000000000000" pitchFamily="2" charset="2"/>
              </a:rPr>
              <a:t>Unlock access to it with Touch ID and/or device passcode</a:t>
            </a:r>
          </a:p>
          <a:p>
            <a:pPr lvl="2"/>
            <a:r>
              <a:rPr lang="en-US" sz="2800" dirty="0" smtClean="0">
                <a:sym typeface="Wingdings" panose="05000000000000000000" pitchFamily="2" charset="2"/>
              </a:rPr>
              <a:t>Touch ID (fingerprint) is obviously very convenient but can be spoofed as it has been widely demonstrated so… be carefu</a:t>
            </a:r>
            <a:r>
              <a:rPr lang="en-US" sz="2800" dirty="0">
                <a:sym typeface="Wingdings" panose="05000000000000000000" pitchFamily="2" charset="2"/>
              </a:rPr>
              <a:t>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4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8" y="152636"/>
            <a:ext cx="2520280" cy="684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CODE(1)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0" y="74120"/>
            <a:ext cx="8424936" cy="6728364"/>
          </a:xfrm>
        </p:spPr>
      </p:pic>
      <p:sp>
        <p:nvSpPr>
          <p:cNvPr id="7" name="TextBox 6"/>
          <p:cNvSpPr txBox="1"/>
          <p:nvPr/>
        </p:nvSpPr>
        <p:spPr>
          <a:xfrm>
            <a:off x="117748" y="119675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Setup access to be available only when unlocked and with </a:t>
            </a:r>
            <a:r>
              <a:rPr lang="en-US" dirty="0" err="1" smtClean="0"/>
              <a:t>TouchID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487" y="3789040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Generate the key pair in the Secure Enclave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Request an ECDSA pair of 256 bits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620688"/>
            <a:ext cx="2843807" cy="648072"/>
          </a:xfrm>
        </p:spPr>
        <p:txBody>
          <a:bodyPr/>
          <a:lstStyle/>
          <a:p>
            <a:r>
              <a:rPr lang="en-US" dirty="0" smtClean="0"/>
              <a:t>The CODE(2)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274845"/>
            <a:ext cx="11345858" cy="4115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780" y="5517232"/>
            <a:ext cx="1021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Signing: the private key here is only an opaque reference to the private key stored in the Secure Enclave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/home/</a:t>
            </a:r>
            <a:r>
              <a:rPr lang="en-US" dirty="0" err="1"/>
              <a:t>chris</a:t>
            </a:r>
            <a:r>
              <a:rPr lang="en-US" dirty="0"/>
              <a:t>/</a:t>
            </a:r>
            <a:r>
              <a:rPr lang="en-US" dirty="0" err="1"/>
              <a:t>bio.txt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started as a (mostly) C++ developer – 4 yrs.</a:t>
            </a:r>
          </a:p>
          <a:p>
            <a:r>
              <a:rPr lang="en-US" dirty="0"/>
              <a:t>Moved on to mobile game development</a:t>
            </a:r>
          </a:p>
          <a:p>
            <a:pPr lvl="1"/>
            <a:r>
              <a:rPr lang="en-US" dirty="0"/>
              <a:t>Here I discovered the challenges of securing apps against </a:t>
            </a:r>
            <a:r>
              <a:rPr lang="en-US" dirty="0" smtClean="0"/>
              <a:t>motivated </a:t>
            </a:r>
            <a:r>
              <a:rPr lang="en-US" dirty="0"/>
              <a:t>attackers (</a:t>
            </a:r>
            <a:r>
              <a:rPr lang="en-US" dirty="0" smtClean="0"/>
              <a:t>cheaters </a:t>
            </a:r>
            <a:r>
              <a:rPr lang="en-US" dirty="0" smtClean="0">
                <a:sym typeface="Wingdings"/>
              </a:rPr>
              <a:t>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Also 4 yrs.…</a:t>
            </a:r>
          </a:p>
          <a:p>
            <a:r>
              <a:rPr lang="en-US" dirty="0"/>
              <a:t>In the past 1 ½ year I have been working on delivering Blockchain based solutions to financial institutions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1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Catch!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ECDSA algorithm supported by iOS is ECDSA for the curve Secp256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1(a.k.a. NIST P-256)</a:t>
            </a:r>
          </a:p>
          <a:p>
            <a:r>
              <a:rPr lang="en-US" dirty="0" smtClean="0"/>
              <a:t>Bitcoin and all altcoins use Secp256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1</a:t>
            </a:r>
          </a:p>
          <a:p>
            <a:r>
              <a:rPr lang="en-US" dirty="0" smtClean="0"/>
              <a:t>The client would need to be modified to allow for transactions signed in this manner</a:t>
            </a:r>
          </a:p>
          <a:p>
            <a:r>
              <a:rPr lang="en-US" dirty="0" smtClean="0"/>
              <a:t>The change is not hard to do but will it be accepted by the community?</a:t>
            </a:r>
          </a:p>
          <a:p>
            <a:pPr lvl="1"/>
            <a:r>
              <a:rPr lang="en-US" dirty="0" smtClean="0"/>
              <a:t>Supposedly P-256 has an NSA backdoor (?!)</a:t>
            </a:r>
          </a:p>
          <a:p>
            <a:r>
              <a:rPr lang="en-US" dirty="0" smtClean="0"/>
              <a:t>Alternatively, this can be used in a private enterprise blockchain network or a </a:t>
            </a:r>
            <a:r>
              <a:rPr lang="en-US" dirty="0" err="1" smtClean="0"/>
              <a:t>testnet</a:t>
            </a:r>
            <a:r>
              <a:rPr lang="en-US" dirty="0" smtClean="0"/>
              <a:t> where this feature is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3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Circling Around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Again, this is a mismatch between the cryptocurrency communities and the enterprise oriented tools and environments</a:t>
            </a:r>
          </a:p>
          <a:p>
            <a:r>
              <a:rPr lang="en-US" dirty="0" smtClean="0"/>
              <a:t>The standard is P-256 but Satoshi used Secp256k1</a:t>
            </a:r>
          </a:p>
          <a:p>
            <a:r>
              <a:rPr lang="en-US" dirty="0" smtClean="0"/>
              <a:t>All </a:t>
            </a:r>
            <a:r>
              <a:rPr lang="en-US" dirty="0" err="1" smtClean="0"/>
              <a:t>cryptocoins</a:t>
            </a:r>
            <a:r>
              <a:rPr lang="en-US" dirty="0" smtClean="0"/>
              <a:t> followed the same design</a:t>
            </a:r>
          </a:p>
          <a:p>
            <a:r>
              <a:rPr lang="en-US" dirty="0" smtClean="0"/>
              <a:t>Can we all just get along?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Modified Ripple client to use Secp256r1 for addresses and signatures: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github.com/crazyquark/rippled/tree/secp256r1</a:t>
            </a:r>
            <a:endParaRPr lang="en-US" dirty="0" smtClean="0"/>
          </a:p>
          <a:p>
            <a:r>
              <a:rPr lang="en-US" dirty="0"/>
              <a:t>iOS App Code: 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github.com/crazyquark/keysafe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98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498" y="548680"/>
            <a:ext cx="6480720" cy="5558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Geeky Demo</a:t>
            </a:r>
            <a:endParaRPr lang="en-US" dirty="0"/>
          </a:p>
        </p:txBody>
      </p:sp>
      <p:pic>
        <p:nvPicPr>
          <p:cNvPr id="4" name="sign_tx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0775" y="1905000"/>
            <a:ext cx="2317750" cy="4114800"/>
          </a:xfrm>
        </p:spPr>
      </p:pic>
    </p:spTree>
    <p:extLst>
      <p:ext uri="{BB962C8B-B14F-4D97-AF65-F5344CB8AC3E}">
        <p14:creationId xmlns:p14="http://schemas.microsoft.com/office/powerpoint/2010/main" val="328263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(2)</a:t>
            </a:r>
            <a:br>
              <a:rPr lang="en-US" dirty="0" smtClean="0"/>
            </a:br>
            <a:r>
              <a:rPr lang="en-US" dirty="0" smtClean="0"/>
              <a:t>P.S. The transaction data is hardcoded</a:t>
            </a:r>
            <a:endParaRPr lang="en-US" dirty="0"/>
          </a:p>
        </p:txBody>
      </p:sp>
      <p:pic>
        <p:nvPicPr>
          <p:cNvPr id="4" name="submit_tx2_app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2050" y="19050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20230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&amp;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</a:t>
            </a:r>
            <a:r>
              <a:rPr lang="en-US" dirty="0" smtClean="0"/>
              <a:t>Business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it feels like (sometimes)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82" y="1905000"/>
            <a:ext cx="6815137" cy="4114800"/>
          </a:xfrm>
        </p:spPr>
      </p:pic>
    </p:spTree>
    <p:extLst>
      <p:ext uri="{BB962C8B-B14F-4D97-AF65-F5344CB8AC3E}">
        <p14:creationId xmlns:p14="http://schemas.microsoft.com/office/powerpoint/2010/main" val="17736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Blockchain vs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blockchain systems were designed for storing transaction information </a:t>
            </a:r>
            <a:r>
              <a:rPr lang="en-US" dirty="0" smtClean="0">
                <a:solidFill>
                  <a:schemeClr val="accent2"/>
                </a:solidFill>
              </a:rPr>
              <a:t>publicly</a:t>
            </a:r>
          </a:p>
          <a:p>
            <a:r>
              <a:rPr lang="en-US" dirty="0" smtClean="0"/>
              <a:t>Most financial institutions want to keep their ledgers </a:t>
            </a:r>
            <a:r>
              <a:rPr lang="en-US" dirty="0" smtClean="0">
                <a:solidFill>
                  <a:srgbClr val="FF0000"/>
                </a:solidFill>
              </a:rPr>
              <a:t>private</a:t>
            </a:r>
          </a:p>
          <a:p>
            <a:r>
              <a:rPr lang="en-US" dirty="0" smtClean="0"/>
              <a:t>Blockchains were meant to run on computers around the world, heavily distributed to prevent subversion by one single party</a:t>
            </a:r>
          </a:p>
          <a:p>
            <a:r>
              <a:rPr lang="en-US" dirty="0" smtClean="0"/>
              <a:t>Financial institutions want to run servers secured in their own data centers</a:t>
            </a:r>
          </a:p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Trust</a:t>
            </a:r>
            <a:r>
              <a:rPr lang="en-US" dirty="0" smtClean="0"/>
              <a:t> between financial entities is low</a:t>
            </a:r>
          </a:p>
          <a:p>
            <a:r>
              <a:rPr lang="en-US" dirty="0" smtClean="0"/>
              <a:t>BUT things will change (probably)</a:t>
            </a:r>
          </a:p>
          <a:p>
            <a:r>
              <a:rPr lang="en-US" dirty="0" smtClean="0"/>
              <a:t>Many big companies are already experimenting with </a:t>
            </a:r>
            <a:r>
              <a:rPr lang="en-US" dirty="0" err="1" smtClean="0"/>
              <a:t>blockchains</a:t>
            </a:r>
            <a:r>
              <a:rPr lang="en-US" dirty="0" smtClean="0"/>
              <a:t> (Microsoft, IBM, NASDAQ and others) and looking for viable business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3068960"/>
            <a:ext cx="9144001" cy="5558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Onto The Fun Stuff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2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Galaxy of </a:t>
            </a:r>
            <a:r>
              <a:rPr lang="en-US" dirty="0" err="1" smtClean="0"/>
              <a:t>Cryptocoins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23" y="3933056"/>
            <a:ext cx="2069690" cy="43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1340768"/>
            <a:ext cx="3456384" cy="2723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468" y="1828379"/>
            <a:ext cx="3496816" cy="1748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307" y="1196752"/>
            <a:ext cx="3530052" cy="984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92" y="4797152"/>
            <a:ext cx="2676311" cy="1409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493" y="4797152"/>
            <a:ext cx="2242840" cy="1345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0196" y="4665968"/>
            <a:ext cx="1502481" cy="1502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3643" y="103138"/>
            <a:ext cx="1371476" cy="1371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9419" y="4331265"/>
            <a:ext cx="1227460" cy="1227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1428" y="3679535"/>
            <a:ext cx="1502481" cy="15024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2668" y="-47154"/>
            <a:ext cx="1299468" cy="1299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348" y="2031760"/>
            <a:ext cx="1227460" cy="122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" dirty="0">
                <a:ea typeface="Arial" charset="0"/>
                <a:cs typeface="Arial" charset="0"/>
              </a:rPr>
              <a:t>Do You Use Bitcoin?</a:t>
            </a:r>
            <a:endParaRPr lang="en-US" dirty="0">
              <a:ea typeface="Arial" charset="0"/>
              <a:cs typeface="Arial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Arial" charset="0"/>
                <a:cs typeface="Arial" charset="0"/>
              </a:rPr>
              <a:t>If Yes:</a:t>
            </a:r>
          </a:p>
          <a:p>
            <a:pPr lvl="1"/>
            <a:r>
              <a:rPr lang="en-US" dirty="0">
                <a:ea typeface="Arial" charset="0"/>
                <a:cs typeface="Arial" charset="0"/>
              </a:rPr>
              <a:t>How do you keep your wallet safe?</a:t>
            </a:r>
          </a:p>
          <a:p>
            <a:pPr lvl="1"/>
            <a:r>
              <a:rPr lang="en-US" dirty="0">
                <a:ea typeface="Arial" charset="0"/>
                <a:cs typeface="Arial" charset="0"/>
              </a:rPr>
              <a:t>What devices do you trust to keep your funds safe?</a:t>
            </a:r>
          </a:p>
          <a:p>
            <a:pPr lvl="1"/>
            <a:r>
              <a:rPr lang="en-US" dirty="0">
                <a:ea typeface="Arial" charset="0"/>
                <a:cs typeface="Arial" charset="0"/>
              </a:rPr>
              <a:t>Do you have multiple addresses: hot/cold wallets?</a:t>
            </a:r>
          </a:p>
          <a:p>
            <a:pPr lvl="1"/>
            <a:r>
              <a:rPr lang="en-US" dirty="0">
                <a:ea typeface="Arial" charset="0"/>
                <a:cs typeface="Arial" charset="0"/>
              </a:rPr>
              <a:t>Do you think Bitcoin is easy </a:t>
            </a:r>
            <a:r>
              <a:rPr lang="en-US" dirty="0" smtClean="0">
                <a:ea typeface="Arial" charset="0"/>
                <a:cs typeface="Arial" charset="0"/>
                <a:sym typeface="Wingdings" panose="05000000000000000000" pitchFamily="2" charset="2"/>
              </a:rPr>
              <a:t></a:t>
            </a:r>
            <a:r>
              <a:rPr lang="en-US" dirty="0" smtClean="0">
                <a:ea typeface="Arial" charset="0"/>
                <a:cs typeface="Arial" charset="0"/>
              </a:rPr>
              <a:t>?</a:t>
            </a:r>
          </a:p>
          <a:p>
            <a:r>
              <a:rPr lang="en-US" dirty="0" smtClean="0">
                <a:ea typeface="Arial" charset="0"/>
                <a:cs typeface="Arial" charset="0"/>
              </a:rPr>
              <a:t>If </a:t>
            </a:r>
            <a:r>
              <a:rPr lang="en-US" dirty="0">
                <a:ea typeface="Arial" charset="0"/>
                <a:cs typeface="Arial" charset="0"/>
              </a:rPr>
              <a:t>Not:</a:t>
            </a:r>
          </a:p>
          <a:p>
            <a:pPr lvl="1"/>
            <a:r>
              <a:rPr lang="en-US" dirty="0">
                <a:ea typeface="Arial" charset="0"/>
                <a:cs typeface="Arial" charset="0"/>
              </a:rPr>
              <a:t>Would you like to buy 1 BTC for 100$? Me too!</a:t>
            </a:r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isn't easy to use because</a:t>
            </a:r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1904999"/>
            <a:ext cx="4932039" cy="3900265"/>
          </a:xfrm>
        </p:spPr>
        <p:txBody>
          <a:bodyPr/>
          <a:lstStyle/>
          <a:p>
            <a:r>
              <a:rPr lang="en-US" sz="2800" dirty="0"/>
              <a:t>Cryptography is </a:t>
            </a:r>
            <a:r>
              <a:rPr lang="en-US" sz="2800" dirty="0" smtClean="0"/>
              <a:t>hard(to use/understand)</a:t>
            </a:r>
            <a:endParaRPr lang="en-US" sz="2800" dirty="0"/>
          </a:p>
          <a:p>
            <a:r>
              <a:rPr lang="en-US" sz="2800" dirty="0"/>
              <a:t>A balance must be struck between usability and security</a:t>
            </a:r>
          </a:p>
          <a:p>
            <a:r>
              <a:rPr lang="en-US" sz="2800" dirty="0"/>
              <a:t>Secrets must be kept… secret</a:t>
            </a:r>
          </a:p>
          <a:p>
            <a:r>
              <a:rPr lang="en-US" sz="2800" dirty="0"/>
              <a:t>It must offer total user control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6856894" y="1904999"/>
            <a:ext cx="3809520" cy="3809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1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Mobile Wallet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Bither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bither.net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sz="2400" dirty="0"/>
              <a:t>iOS only</a:t>
            </a:r>
          </a:p>
          <a:p>
            <a:pPr lvl="1"/>
            <a:r>
              <a:rPr lang="en-US" sz="2400" dirty="0"/>
              <a:t>Cold &amp; hot wallet approach</a:t>
            </a:r>
          </a:p>
          <a:p>
            <a:pPr lvl="1"/>
            <a:r>
              <a:rPr lang="en-US" sz="2400" dirty="0" smtClean="0"/>
              <a:t>Password </a:t>
            </a:r>
            <a:r>
              <a:rPr lang="en-US" sz="2400" dirty="0"/>
              <a:t>based deterministic wallet</a:t>
            </a:r>
          </a:p>
          <a:p>
            <a:r>
              <a:rPr lang="en-US" dirty="0" err="1"/>
              <a:t>Breadwallet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breadwallet.com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sz="2400" dirty="0"/>
              <a:t>BIP39(Bitcoin Improvement Proposal) mnemonic based deterministic wallet</a:t>
            </a:r>
          </a:p>
          <a:p>
            <a:pPr lvl="1"/>
            <a:r>
              <a:rPr lang="en-US" sz="2400" dirty="0"/>
              <a:t>Vulnerable on </a:t>
            </a:r>
            <a:r>
              <a:rPr lang="en-US" sz="2400" dirty="0" err="1"/>
              <a:t>jailbroken</a:t>
            </a:r>
            <a:r>
              <a:rPr lang="en-US" sz="2400" dirty="0"/>
              <a:t> </a:t>
            </a:r>
            <a:r>
              <a:rPr lang="en-US" sz="2400" dirty="0" smtClean="0"/>
              <a:t>devices(the keychain is a file!)</a:t>
            </a:r>
            <a:endParaRPr lang="en-US" sz="2400" dirty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0</TotalTime>
  <Words>1029</Words>
  <Application>Microsoft Macintosh PowerPoint</Application>
  <PresentationFormat>Custom</PresentationFormat>
  <Paragraphs>116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Corbel</vt:lpstr>
      <vt:lpstr>Source Sans Pro</vt:lpstr>
      <vt:lpstr>Source Sans Pro Black</vt:lpstr>
      <vt:lpstr>Wingdings</vt:lpstr>
      <vt:lpstr>Digital Blue Tunnel 16x9</vt:lpstr>
      <vt:lpstr>Securing Mobile Cryptocoin Wallets</vt:lpstr>
      <vt:lpstr>cat /home/chris/bio.txt</vt:lpstr>
      <vt:lpstr>Blockchain Business: What it feels like (sometimes)</vt:lpstr>
      <vt:lpstr>Blockchain vs Business</vt:lpstr>
      <vt:lpstr>Onto The Fun Stuff…</vt:lpstr>
      <vt:lpstr>A Galaxy of Cryptocoins</vt:lpstr>
      <vt:lpstr>Do You Use Bitcoin?</vt:lpstr>
      <vt:lpstr>Bitcoin isn't easy to use because...</vt:lpstr>
      <vt:lpstr>Existing Mobile Wallet Apps</vt:lpstr>
      <vt:lpstr>Existing Mobile Wallet Apps (Cont’d)</vt:lpstr>
      <vt:lpstr>All This is Good But…</vt:lpstr>
      <vt:lpstr>I Think We Can Improve on Existing Designs</vt:lpstr>
      <vt:lpstr>All You Have To Do Is…</vt:lpstr>
      <vt:lpstr>Security Hardware in Mobile Devices</vt:lpstr>
      <vt:lpstr>Proposed Usage of the A7’s Secure Enclave</vt:lpstr>
      <vt:lpstr>So in Theory…</vt:lpstr>
      <vt:lpstr>Before We Get Started</vt:lpstr>
      <vt:lpstr>The CODE(1)</vt:lpstr>
      <vt:lpstr>The CODE(2)</vt:lpstr>
      <vt:lpstr>The Catch!</vt:lpstr>
      <vt:lpstr>Circling Around</vt:lpstr>
      <vt:lpstr>Source Code</vt:lpstr>
      <vt:lpstr>A Geeky Demo</vt:lpstr>
      <vt:lpstr>Demo (2) P.S. The transaction data is hardcoded</vt:lpstr>
      <vt:lpstr>Q &amp; A</vt:lpstr>
    </vt:vector>
  </TitlesOfParts>
  <Manager/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2016-06-08T08:52:02Z</dcterms:created>
  <dcterms:modified xsi:type="dcterms:W3CDTF">2016-12-08T08:20:37Z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