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9"/>
  </p:notesMasterIdLst>
  <p:sldIdLst>
    <p:sldId id="268" r:id="rId2"/>
    <p:sldId id="269" r:id="rId3"/>
    <p:sldId id="273" r:id="rId4"/>
    <p:sldId id="272" r:id="rId5"/>
    <p:sldId id="274" r:id="rId6"/>
    <p:sldId id="275" r:id="rId7"/>
    <p:sldId id="271" r:id="rId8"/>
    <p:sldId id="276" r:id="rId9"/>
    <p:sldId id="277" r:id="rId10"/>
    <p:sldId id="283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9" r:id="rId19"/>
    <p:sldId id="287" r:id="rId20"/>
    <p:sldId id="290" r:id="rId21"/>
    <p:sldId id="291" r:id="rId22"/>
    <p:sldId id="292" r:id="rId23"/>
    <p:sldId id="293" r:id="rId24"/>
    <p:sldId id="294" r:id="rId25"/>
    <p:sldId id="288" r:id="rId26"/>
    <p:sldId id="295" r:id="rId27"/>
    <p:sldId id="27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orient="horz" pos="636" userDrawn="1">
          <p15:clr>
            <a:srgbClr val="A4A3A4"/>
          </p15:clr>
        </p15:guide>
        <p15:guide id="12" orient="horz" pos="744" userDrawn="1">
          <p15:clr>
            <a:srgbClr val="A4A3A4"/>
          </p15:clr>
        </p15:guide>
        <p15:guide id="13" orient="horz" pos="1621" userDrawn="1">
          <p15:clr>
            <a:srgbClr val="A4A3A4"/>
          </p15:clr>
        </p15:guide>
        <p15:guide id="14" orient="horz" pos="2867" userDrawn="1">
          <p15:clr>
            <a:srgbClr val="A4A3A4"/>
          </p15:clr>
        </p15:guide>
        <p15:guide id="15" pos="198" userDrawn="1">
          <p15:clr>
            <a:srgbClr val="A4A3A4"/>
          </p15:clr>
        </p15:guide>
        <p15:guide id="16" pos="55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D200"/>
    <a:srgbClr val="FFFFFF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4615" autoAdjust="0"/>
  </p:normalViewPr>
  <p:slideViewPr>
    <p:cSldViewPr showGuides="1">
      <p:cViewPr varScale="1">
        <p:scale>
          <a:sx n="74" d="100"/>
          <a:sy n="74" d="100"/>
        </p:scale>
        <p:origin x="1032" y="36"/>
      </p:cViewPr>
      <p:guideLst>
        <p:guide orient="horz" pos="169"/>
        <p:guide pos="2880"/>
        <p:guide orient="horz" pos="636"/>
        <p:guide orient="horz" pos="744"/>
        <p:guide orient="horz" pos="1621"/>
        <p:guide orient="horz" pos="2867"/>
        <p:guide pos="198"/>
        <p:guide pos="5562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07/12/2016</a:t>
            </a:fld>
            <a:endParaRPr lang="en-GB"/>
          </a:p>
        </p:txBody>
      </p:sp>
      <p:sp>
        <p:nvSpPr>
          <p:cNvPr id="1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2075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2301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360363" marR="0" indent="-147638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522288" marR="0" indent="-138113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668338" marR="0" indent="-14605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Helvetica 55 Roman" panose="020B0604020202020204" pitchFamily="34" charset="0"/>
      <a:buChar char="–"/>
      <a:tabLst/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9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Initiates connection in two phases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• IKE_SA_INIT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• Negotiate cryptographic algorithms, exchange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nonces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, and do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a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Diffie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-Hellman exchange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• IKE_AUTH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• Authenticate the previous messages, </a:t>
            </a:r>
            <a:r>
              <a:rPr lang="en-US" sz="1000" b="1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exchange identities (e.g.</a:t>
            </a:r>
          </a:p>
          <a:p>
            <a:r>
              <a:rPr lang="en-US" sz="1000" b="1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IMSI),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and certificates, and establish the child Security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rPr>
              <a:t>Association(s) (SA)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/>
              <a:t>ePDG</a:t>
            </a:r>
            <a:r>
              <a:rPr lang="en-US" sz="1000" dirty="0"/>
              <a:t> must have a strong re-authentication policy behavior ; not to delete GTP tunnel</a:t>
            </a:r>
            <a:r>
              <a:rPr lang="en-US" sz="1000" baseline="0" dirty="0"/>
              <a:t> before </a:t>
            </a:r>
            <a:r>
              <a:rPr lang="en-US" sz="1000" baseline="0" dirty="0" err="1"/>
              <a:t>reauthentication</a:t>
            </a:r>
            <a:r>
              <a:rPr lang="en-US" sz="1000" baseline="0" dirty="0"/>
              <a:t> </a:t>
            </a:r>
            <a:r>
              <a:rPr lang="en-US" sz="1000" baseline="0" dirty="0" err="1"/>
              <a:t>si</a:t>
            </a:r>
            <a:r>
              <a:rPr lang="en-US" sz="1000" baseline="0" dirty="0"/>
              <a:t> completed</a:t>
            </a:r>
          </a:p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/>
              <a:t>ePDG</a:t>
            </a:r>
            <a:r>
              <a:rPr lang="en-US" sz="1000" dirty="0"/>
              <a:t> must have a strong re-authentication policy behavior ; not to delete GTP tunnel</a:t>
            </a:r>
            <a:r>
              <a:rPr lang="en-US" sz="1000" baseline="0" dirty="0"/>
              <a:t> before </a:t>
            </a:r>
            <a:r>
              <a:rPr lang="en-US" sz="1000" baseline="0" dirty="0" err="1"/>
              <a:t>reauthentication</a:t>
            </a:r>
            <a:r>
              <a:rPr lang="en-US" sz="1000" baseline="0" dirty="0"/>
              <a:t> </a:t>
            </a:r>
            <a:r>
              <a:rPr lang="en-US" sz="1000" baseline="0" dirty="0" err="1"/>
              <a:t>si</a:t>
            </a:r>
            <a:r>
              <a:rPr lang="en-US" sz="1000" baseline="0" dirty="0"/>
              <a:t> completed</a:t>
            </a:r>
          </a:p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/>
              <a:t>ePDG</a:t>
            </a:r>
            <a:r>
              <a:rPr lang="en-US" sz="1000" dirty="0"/>
              <a:t> must have a strong re-authentication policy behavior ; not to delete GTP tunnel</a:t>
            </a:r>
            <a:r>
              <a:rPr lang="en-US" sz="1000" baseline="0" dirty="0"/>
              <a:t> before </a:t>
            </a:r>
            <a:r>
              <a:rPr lang="en-US" sz="1000" baseline="0" dirty="0" err="1"/>
              <a:t>reauthentication</a:t>
            </a:r>
            <a:r>
              <a:rPr lang="en-US" sz="1000" baseline="0" dirty="0"/>
              <a:t> </a:t>
            </a:r>
            <a:r>
              <a:rPr lang="en-US" sz="1000" baseline="0" dirty="0" err="1"/>
              <a:t>si</a:t>
            </a:r>
            <a:r>
              <a:rPr lang="en-US" sz="1000" baseline="0" dirty="0"/>
              <a:t> completed</a:t>
            </a:r>
          </a:p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/>
              <a:t>ePDG</a:t>
            </a:r>
            <a:r>
              <a:rPr lang="en-US" sz="1000" dirty="0"/>
              <a:t> must have a strong re-authentication policy behavior ; not to delete GTP tunnel</a:t>
            </a:r>
            <a:r>
              <a:rPr lang="en-US" sz="1000" baseline="0" dirty="0"/>
              <a:t> before </a:t>
            </a:r>
            <a:r>
              <a:rPr lang="en-US" sz="1000" baseline="0" dirty="0" err="1"/>
              <a:t>reauthentication</a:t>
            </a:r>
            <a:r>
              <a:rPr lang="en-US" sz="1000" baseline="0" dirty="0"/>
              <a:t> </a:t>
            </a:r>
            <a:r>
              <a:rPr lang="en-US" sz="1000" baseline="0" dirty="0" err="1"/>
              <a:t>si</a:t>
            </a:r>
            <a:r>
              <a:rPr lang="en-US" sz="1000" baseline="0" dirty="0"/>
              <a:t> completed</a:t>
            </a:r>
          </a:p>
          <a:p>
            <a:pPr marL="920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5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6" y="1181101"/>
            <a:ext cx="8515350" cy="3370262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5" y="267618"/>
            <a:ext cx="4829289" cy="2304131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7494"/>
            <a:ext cx="8515349" cy="4283869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contents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3075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en-US" dirty="0"/>
              <a:t>Click to edit section number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1100"/>
            <a:ext cx="3968055" cy="3370262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1100"/>
            <a:ext cx="3964880" cy="33702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3199" y="268288"/>
            <a:ext cx="8516475" cy="741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Me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200" y="268288"/>
            <a:ext cx="8516475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1100"/>
            <a:ext cx="8516475" cy="337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gif"/><Relationship Id="rId7" Type="http://schemas.openxmlformats.org/officeDocument/2006/relationships/image" Target="../media/image4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35" y="267618"/>
            <a:ext cx="4715665" cy="2304131"/>
          </a:xfrm>
        </p:spPr>
        <p:txBody>
          <a:bodyPr/>
          <a:lstStyle/>
          <a:p>
            <a:r>
              <a:rPr lang="en-US" sz="4800" dirty="0">
                <a:solidFill>
                  <a:srgbClr val="FF6600"/>
                </a:solidFill>
              </a:rPr>
              <a:t>Secure the Openness</a:t>
            </a:r>
            <a:br>
              <a:rPr lang="en-US" sz="4800" dirty="0">
                <a:solidFill>
                  <a:srgbClr val="FF6600"/>
                </a:solidFill>
              </a:rPr>
            </a:br>
            <a:r>
              <a:rPr lang="en-US" sz="4800" dirty="0"/>
              <a:t>The operator challenge</a:t>
            </a:r>
            <a:br>
              <a:rPr lang="en-GB" sz="600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05150"/>
            <a:ext cx="4827547" cy="96615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Vlad </a:t>
            </a:r>
            <a:r>
              <a:rPr lang="en-US" dirty="0" err="1"/>
              <a:t>Sorici</a:t>
            </a:r>
            <a:r>
              <a:rPr lang="en-US" dirty="0"/>
              <a:t>, Architecture &amp; Services Project Manager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DefCamp</a:t>
            </a:r>
            <a:r>
              <a:rPr lang="en-US" dirty="0"/>
              <a:t> - November 10</a:t>
            </a:r>
            <a:r>
              <a:rPr lang="en-US" baseline="30000" dirty="0"/>
              <a:t>th</a:t>
            </a:r>
            <a:r>
              <a:rPr lang="en-US" dirty="0"/>
              <a:t>, 2016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0"/>
            <a:ext cx="342582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556986"/>
            <a:ext cx="396240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Device connects to network and tries to connect to http server and the Wi-Fi controller redirect it to captive portal platform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User authenticates on </a:t>
            </a:r>
            <a:r>
              <a:rPr lang="en-US" dirty="0" err="1"/>
              <a:t>th</a:t>
            </a: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 captive portal and HTTPS authentication is performed 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captive portal will indicate the controller URL that the user will access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After the authentication, the user has now internet access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56986"/>
            <a:ext cx="4857750" cy="31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challenge</a:t>
            </a:r>
            <a:br>
              <a:rPr lang="en-GB" dirty="0"/>
            </a:br>
            <a:r>
              <a:rPr lang="en-GB" b="1" dirty="0">
                <a:solidFill>
                  <a:schemeClr val="tx1"/>
                </a:solidFill>
              </a:rPr>
              <a:t>basic authentication scheme</a:t>
            </a:r>
            <a:endParaRPr lang="en-GB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971550"/>
            <a:ext cx="396240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Device connects to network and tries to connect to http server and the Wi-Fi controller redirect it to captive portal platform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User authenticates on the captive portal and HTTPS authentication is performed 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captive portal will indicate the controller URL that the user will access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controller URL will trigger the Radius Request according to user data and the captive portal should accept the request</a:t>
            </a:r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89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Captive portal authentication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create a public Wi-Fi infrastructure secure and easy to connect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6726" y="1047750"/>
            <a:ext cx="3800474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Open &amp; Simple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r>
              <a:rPr lang="en-US" sz="1600" dirty="0"/>
              <a:t>SSID is open so client will try to connect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r>
              <a:rPr lang="en-US" sz="1600" dirty="0"/>
              <a:t>Only one information requested in the captive portal, with password received instantly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r>
              <a:rPr lang="en-US" sz="1600" dirty="0"/>
              <a:t>Available to both mobile and desktop devices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r>
              <a:rPr lang="en-US" sz="1600" dirty="0"/>
              <a:t>Some devices will not open automatically the browser so the client might not know that they need to connect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r>
              <a:rPr lang="en-US" sz="1600" dirty="0"/>
              <a:t>Requires some manual configuration from the customer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047750"/>
            <a:ext cx="3800474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Security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r>
              <a:rPr lang="en-US" sz="1600" dirty="0"/>
              <a:t>only verified customers can connect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r>
              <a:rPr lang="en-US" sz="1600" dirty="0"/>
              <a:t>Traffic with captive portal might not be encrypted (</a:t>
            </a:r>
            <a:r>
              <a:rPr lang="en-US" sz="1600" i="1" dirty="0"/>
              <a:t>+ use HTTPS on the captive portal)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r>
              <a:rPr lang="en-US" sz="1600" dirty="0"/>
              <a:t>Network traffic not encrypted </a:t>
            </a:r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r>
              <a:rPr lang="en-US" sz="1600" dirty="0"/>
              <a:t>Open to AP impersonation attack to gain access to client phone number (</a:t>
            </a:r>
            <a:r>
              <a:rPr lang="en-US" sz="1600" i="1" dirty="0"/>
              <a:t>+ use HTTPS on the captive portal but requires educated user)</a:t>
            </a: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-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Helvetica 75 Bold" panose="020B0804020202020204" pitchFamily="34" charset="0"/>
              <a:buChar char="+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challenge: more open &amp; simple  and more secure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What? more open &amp; simple AND more secure ?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95350"/>
            <a:ext cx="3685290" cy="42145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6726" y="971550"/>
            <a:ext cx="3800474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Open &amp; simple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Automate the connection process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Use existing credentials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Secure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Use WPA2 encryption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Use 802.1x authentication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2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challenge: more simple and open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SIM based authentication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726" y="971550"/>
            <a:ext cx="5476874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EAP-SIM [RFC 4186] or EAP-AKA [RFC 4187] are authentication methods that are using the SIM credentials stored in the phone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The user doesn’t have to introduce anything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First time set-up where user selects the authentication method, after that, the connection is automatic, just like home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Automatic connection from the beginning for devices supporting </a:t>
            </a:r>
            <a:r>
              <a:rPr lang="en-US" sz="1600" dirty="0" err="1"/>
              <a:t>Passpoint</a:t>
            </a:r>
            <a:r>
              <a:rPr lang="en-US" sz="1600" dirty="0"/>
              <a:t> technology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The permanent identity that is used is the IMSI stored in the SIM card and Wi-Fi key is negotiated without user intervention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7170" name="Picture 2" descr="https://s-media-cache-ak0.pinimg.com/236x/c6/11/5b/c6115b7d84f273bd9ed8568fa8a9b6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1950"/>
            <a:ext cx="2987674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challenge: more secure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802.1x authentication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726" y="971550"/>
            <a:ext cx="459601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Most secure authentication method in Wi-Fi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802.1x encapsulates between supplicant and authenticator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RADIUS encapsulates between supplicant and authenticator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Each protocol that uses EAP defines a way to encapsulate EAP messages within that protocol's messages. Main EAP methods: LEAP, TLS, TTLS, SIM, AKA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Remote Authentication Dial In User Service (RADIUS) is a networking protocol that provides centralized Authentication, Authorization, and Accounting (AAA) management for users that connect and use a network service.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5" name="Picture 2" descr="http://upload.wikimedia.org/wikipedia/commons/1/1f/802.1X_wired_protoc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150"/>
            <a:ext cx="357388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36" y="2419350"/>
            <a:ext cx="3928864" cy="26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6777"/>
            <a:ext cx="3554451" cy="37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895350"/>
            <a:ext cx="556260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802.1x: EAP-Response/Identity (IMSI)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802.1x: EAP-Request/SIM/Start (AT_VERSION_LIST)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 : EAP-Response/SIM/Start (AT_NONCE_MT, AT_SELECTED_VERSION)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&lt;&lt;above&gt;&gt; (contains also IMSI in RADIUS AVP)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MAP: authentication triplets retrieval (</a:t>
            </a:r>
            <a:r>
              <a:rPr lang="en-US" dirty="0">
                <a:solidFill>
                  <a:srgbClr val="FF6600"/>
                </a:solidFill>
              </a:rPr>
              <a:t>works also for quintets)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EAP-Request/SIM/Challenge (AT_RAND, AT_MAC) 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 : &lt;&lt;above&gt;&gt;-&gt; Device runs GSM algorithms, verifies AT_MAC and derives session key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 : EAP-Request/SIM/Challenge (AT_MAC)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&lt;&lt;above&gt;&gt;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[optional] User profile retrieval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EAP-Success </a:t>
            </a:r>
            <a:r>
              <a:rPr lang="en-US" dirty="0">
                <a:solidFill>
                  <a:srgbClr val="FF6600"/>
                </a:solidFill>
              </a:rPr>
              <a:t>12. </a:t>
            </a:r>
            <a:r>
              <a:rPr lang="en-US" dirty="0"/>
              <a:t>802.1x: EAP-Success </a:t>
            </a:r>
            <a:endParaRPr lang="en-US" dirty="0">
              <a:solidFill>
                <a:srgbClr val="FF6600"/>
              </a:solidFill>
            </a:endParaRPr>
          </a:p>
          <a:p>
            <a:pPr marL="523875" lvl="2" indent="-342900">
              <a:lnSpc>
                <a:spcPct val="100000"/>
              </a:lnSpc>
              <a:buFont typeface="+mj-lt"/>
              <a:buAutoNum type="arabicPeriod" startAt="13"/>
            </a:pPr>
            <a:r>
              <a:rPr lang="en-US" dirty="0"/>
              <a:t>Further key negotiation based on PMK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SIM based authentication : EAP-SIM </a:t>
            </a:r>
            <a:r>
              <a:rPr lang="en-US" dirty="0"/>
              <a:t>[RFC 4186]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SIM based authentication : EAP-AKA </a:t>
            </a:r>
            <a:r>
              <a:rPr lang="en-US" dirty="0"/>
              <a:t>[RFC 4187]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92" y="923925"/>
            <a:ext cx="362180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971550"/>
            <a:ext cx="556260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802.1x: EAP-Response/Identity (IMSI)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&lt;&lt;above&gt;&gt;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MAP: authentication quintets retrieval. Server runs AKA algorithms, generates RAND and AUTN)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EAP-Request/AKA-Challenge (AT_RAND, AT_AUTN, AT_MAC)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 : &lt;&lt;above&gt;&gt;-&gt; Device runs </a:t>
            </a:r>
            <a:r>
              <a:rPr lang="en-US" dirty="0" err="1"/>
              <a:t>runs</a:t>
            </a:r>
            <a:r>
              <a:rPr lang="en-US" dirty="0"/>
              <a:t> AKA algorithms verifies AUTN and MAC, derives RES  and session key 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802.1x : EAP-Request/AKA/Challenge (AT_RES, AT_MAC)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&lt;&lt;above&gt;&gt;: Server checks the given RES and MAC and finds them correct.|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[optional] User profile retrieval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RADIUS: EAP-Success </a:t>
            </a:r>
            <a:r>
              <a:rPr lang="en-US" dirty="0">
                <a:solidFill>
                  <a:srgbClr val="FF6600"/>
                </a:solidFill>
              </a:rPr>
              <a:t>12. </a:t>
            </a:r>
            <a:r>
              <a:rPr lang="en-US" dirty="0"/>
              <a:t>802.1x: EAP-Success </a:t>
            </a:r>
            <a:endParaRPr lang="en-US" dirty="0">
              <a:solidFill>
                <a:srgbClr val="FF6600"/>
              </a:solidFill>
            </a:endParaRPr>
          </a:p>
          <a:p>
            <a:pPr marL="523875" lvl="2" indent="-342900">
              <a:lnSpc>
                <a:spcPct val="100000"/>
              </a:lnSpc>
              <a:buFont typeface="+mj-lt"/>
              <a:buAutoNum type="arabicPeriod" startAt="13"/>
            </a:pPr>
            <a:r>
              <a:rPr lang="en-US" dirty="0"/>
              <a:t>Further key negotiation based on PMK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47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 based authentication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how secure is it?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971550"/>
            <a:ext cx="5029200" cy="350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Basic EAP protocol is not encrypted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Currently EAP-SIM/AKA in EAPOL is unencrypted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Thus IMSI is visible (to a passive attacker) when permanent identity used for full authentication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i="1" dirty="0"/>
              <a:t>      </a:t>
            </a:r>
            <a:r>
              <a:rPr lang="en-US" dirty="0"/>
              <a:t>SOLUTION:  use Pseudonym identity (derived by         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dirty="0"/>
              <a:t>      both the Device and AAA server)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BUT  REMEMBER  Smartphones will connect automatically to SIM based authentication hotspots so an active attacker might reuse Orange SSID to require full authentication ID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dirty="0"/>
              <a:t>      SOLUTION:  devices should implement the 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dirty="0"/>
              <a:t>      “conservative peer policy”, that only respond to     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dirty="0"/>
              <a:t>      requests for permanent identity when no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dirty="0"/>
              <a:t>      pseudonym identity available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i="1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87" y="2381"/>
            <a:ext cx="3425913" cy="51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VoWi</a:t>
            </a:r>
            <a:r>
              <a:rPr lang="en-GB" dirty="0"/>
              <a:t>-Fi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what is it?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71550"/>
            <a:ext cx="3645056" cy="37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71550"/>
            <a:ext cx="1146604" cy="111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6726" y="971550"/>
            <a:ext cx="3724274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User experience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Enable Wi-Fi calling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Connect to a Wi-Fi network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Logo will automatically change when Wi-Fi calling is on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You can now call using Wi-Fi internet access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33" y="2419350"/>
            <a:ext cx="1069567" cy="12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3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VoWi</a:t>
            </a:r>
            <a:r>
              <a:rPr lang="en-GB" dirty="0"/>
              <a:t>-Fi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what is it?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20" y="1055914"/>
            <a:ext cx="4256180" cy="320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895350"/>
            <a:ext cx="4506820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Technical facts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SIP based calling using Operator IMS infrastructure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Access to the IMS needs to be secure so the device will create an IPSEC tunnel to the </a:t>
            </a:r>
            <a:r>
              <a:rPr lang="en-US" sz="1600" dirty="0" err="1"/>
              <a:t>ePDG</a:t>
            </a: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IKEv2 authentication will be used encapsulating same EAP-AKA authentication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 err="1"/>
              <a:t>ePDG</a:t>
            </a:r>
            <a:r>
              <a:rPr lang="en-US" sz="1600" dirty="0"/>
              <a:t> will authenticate the user through a Diameter interface with the AAA 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After the authentication, the </a:t>
            </a:r>
            <a:r>
              <a:rPr lang="en-US" sz="1600" dirty="0" err="1"/>
              <a:t>ePDG</a:t>
            </a:r>
            <a:r>
              <a:rPr lang="en-US" sz="1600" dirty="0"/>
              <a:t> will create a GTPv2 tunnel inside the mobile core</a:t>
            </a:r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What’s the challenge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Captive portal authentication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SIM based authentication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VoWi</a:t>
            </a:r>
            <a:r>
              <a:rPr lang="en-US" sz="1600" dirty="0"/>
              <a:t>-Fi security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Localized Wi-Fi attacks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7" y="-19050"/>
            <a:ext cx="363172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VoWi</a:t>
            </a:r>
            <a:r>
              <a:rPr lang="en-GB" dirty="0"/>
              <a:t>-Fi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authentication phase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877888"/>
            <a:ext cx="5638800" cy="41322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IKE_SA_INIT_REQ (SA, DH, </a:t>
            </a:r>
            <a:r>
              <a:rPr lang="en-US" dirty="0" err="1"/>
              <a:t>Nonces</a:t>
            </a:r>
            <a:r>
              <a:rPr lang="en-US" dirty="0"/>
              <a:t>, [NAT detection])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IKE_SA_INIT_RESP (SA, DH, </a:t>
            </a:r>
            <a:r>
              <a:rPr lang="en-US" dirty="0" err="1"/>
              <a:t>Nonces</a:t>
            </a:r>
            <a:r>
              <a:rPr lang="en-US" dirty="0"/>
              <a:t>, [NAT detection])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IKEv2_AUTH_REQ (SA, NAI &lt;&lt;</a:t>
            </a:r>
            <a:r>
              <a:rPr lang="en-US" dirty="0" err="1"/>
              <a:t>containg</a:t>
            </a:r>
            <a:r>
              <a:rPr lang="en-US" dirty="0"/>
              <a:t> IMSI&gt;&gt; , APN, CNFG)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Diameter-EAP Request (NAI, APN): EAP Response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AAA authentication vector retrieval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Diameter-EAP Answer: EAP-Request/AKA-Challenge (AT_RAND, AT_AUTN, AT_MAC)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KEv2_AUTH_RESP: &lt;&lt;above&gt;&gt;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IKEv2_AUTH_REQ: EAP-Request/AKA/Challenge (AT_RES, AT_MAC)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Diameter-EAP Request: &lt;&lt;above&gt;&gt; Server checks the given RES and MAC and finds them correct.|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[optional] User profile retrieval &amp; AAA update in HSS</a:t>
            </a:r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Diameter-EAP Answer: EAP-Success, EAP-MSK, APN </a:t>
            </a:r>
            <a:r>
              <a:rPr lang="en-US" dirty="0" err="1"/>
              <a:t>config</a:t>
            </a:r>
            <a:endParaRPr lang="en-US" dirty="0"/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KEv2_AUTH_RESP: EAP Success</a:t>
            </a:r>
          </a:p>
          <a:p>
            <a:pPr lvl="2" indent="0">
              <a:lnSpc>
                <a:spcPct val="100000"/>
              </a:lnSpc>
              <a:buNone/>
            </a:pPr>
            <a:endParaRPr lang="en-US" dirty="0"/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523875" lvl="2" indent="-342900">
              <a:lnSpc>
                <a:spcPct val="150000"/>
              </a:lnSpc>
              <a:buFont typeface="+mj-lt"/>
              <a:buAutoNum type="arabicPeriod" startAt="13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1" y="784905"/>
            <a:ext cx="361764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1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VoWi</a:t>
            </a:r>
            <a:r>
              <a:rPr lang="en-GB" dirty="0"/>
              <a:t>-Fi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other facts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599" y="819150"/>
            <a:ext cx="5451253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ePDG</a:t>
            </a:r>
            <a:r>
              <a:rPr lang="en-US" sz="1500" dirty="0"/>
              <a:t> is selected using DNS procedure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Thus an active attacker can make a fake free hotspot, respond to DNS requests towards a fake </a:t>
            </a:r>
            <a:r>
              <a:rPr lang="en-US" sz="1500" dirty="0" err="1"/>
              <a:t>ePDG</a:t>
            </a:r>
            <a:r>
              <a:rPr lang="en-US" sz="1500" dirty="0"/>
              <a:t> and get user IMSI. In </a:t>
            </a:r>
            <a:r>
              <a:rPr lang="en-US" sz="1500" dirty="0" err="1"/>
              <a:t>VoWi</a:t>
            </a:r>
            <a:r>
              <a:rPr lang="en-US" sz="1500" dirty="0"/>
              <a:t>-Fi service, pseudonyms are not used by the devices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sz="1500" i="1" dirty="0"/>
              <a:t>     </a:t>
            </a:r>
            <a:r>
              <a:rPr lang="en-US" sz="1500" dirty="0"/>
              <a:t>SOLUTION:  Deploy certificate based </a:t>
            </a:r>
            <a:r>
              <a:rPr lang="en-US" sz="1500" dirty="0" err="1"/>
              <a:t>aproaches</a:t>
            </a:r>
            <a:r>
              <a:rPr lang="en-US" sz="1500" dirty="0"/>
              <a:t> like 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sz="1500" dirty="0"/>
              <a:t>     EAP-TTLS + EAP AKA or multiple </a:t>
            </a:r>
            <a:r>
              <a:rPr lang="en-US" sz="1500" dirty="0" err="1"/>
              <a:t>auth</a:t>
            </a:r>
            <a:r>
              <a:rPr lang="en-US" sz="1500" dirty="0"/>
              <a:t> exchanges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sz="1500" dirty="0"/>
              <a:t>     (</a:t>
            </a:r>
            <a:r>
              <a:rPr lang="en-US" sz="1500" dirty="0" err="1"/>
              <a:t>reco</a:t>
            </a:r>
            <a:r>
              <a:rPr lang="en-US" sz="1500" dirty="0"/>
              <a:t> of University of Oxford presentation in </a:t>
            </a:r>
            <a:r>
              <a:rPr lang="en-US" sz="1500" dirty="0" err="1"/>
              <a:t>Blackhat</a:t>
            </a:r>
            <a:r>
              <a:rPr lang="en-US" sz="1500" dirty="0"/>
              <a:t>          </a:t>
            </a:r>
          </a:p>
          <a:p>
            <a:pPr lvl="2" indent="0">
              <a:lnSpc>
                <a:spcPct val="100000"/>
              </a:lnSpc>
              <a:buNone/>
            </a:pPr>
            <a:r>
              <a:rPr lang="en-US" sz="1500" dirty="0"/>
              <a:t>     London)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500" dirty="0"/>
              <a:t>BUT  REMBEMER  IMSI information might be considered a sensible information but that information alone can’t lead to fraud or decrypting IPSEC communication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dirty="0" err="1"/>
              <a:t>ePDG</a:t>
            </a:r>
            <a:r>
              <a:rPr lang="en-US" sz="1500" dirty="0"/>
              <a:t> must have a strong re-authentication policy behavior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i="1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9219" name="Picture 3" descr="C:\Users\vlad.sorici\Downloads\U301174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53" y="-6350"/>
            <a:ext cx="34641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Localized Wi-Fi attacks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and other Wi-Fi infrastructure security features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71550"/>
            <a:ext cx="5410200" cy="350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Wi-Fi infrastructure can detect the existence of Rogue APs </a:t>
            </a:r>
          </a:p>
          <a:p>
            <a:pPr marL="466725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Rogue APs can be classified using rules like </a:t>
            </a:r>
            <a:r>
              <a:rPr lang="en-US" sz="1600" dirty="0">
                <a:solidFill>
                  <a:srgbClr val="FF6600"/>
                </a:solidFill>
              </a:rPr>
              <a:t>SSID</a:t>
            </a:r>
            <a:r>
              <a:rPr lang="en-US" sz="1600" dirty="0"/>
              <a:t>, RSSI, Duration, Client Count, etc.</a:t>
            </a:r>
          </a:p>
          <a:p>
            <a:pPr marL="466725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Extra APs can be put in monitor mode in order to scan full time the environment for these Rogue Aps</a:t>
            </a:r>
          </a:p>
          <a:p>
            <a:pPr marL="466725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Containment of Rogue APs can be done especially when multiple APs are deployed in one hotspot but can have </a:t>
            </a:r>
            <a:r>
              <a:rPr lang="en-US" sz="1600" dirty="0">
                <a:solidFill>
                  <a:srgbClr val="FF6600"/>
                </a:solidFill>
              </a:rPr>
              <a:t>legal consequences</a:t>
            </a:r>
          </a:p>
          <a:p>
            <a:pPr marL="466725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Using our </a:t>
            </a:r>
            <a:r>
              <a:rPr lang="en-US" sz="1600" b="1" dirty="0">
                <a:solidFill>
                  <a:srgbClr val="FF6600"/>
                </a:solidFill>
              </a:rPr>
              <a:t>Location services infrastructure </a:t>
            </a:r>
            <a:r>
              <a:rPr lang="en-US" sz="1600" dirty="0"/>
              <a:t>Rogue APs, Rogue Clients, Interferers and </a:t>
            </a:r>
            <a:r>
              <a:rPr lang="en-US" sz="1600" dirty="0" err="1"/>
              <a:t>wIPS</a:t>
            </a:r>
            <a:r>
              <a:rPr lang="en-US" sz="1600" dirty="0"/>
              <a:t> Attackers can be detected and localized </a:t>
            </a:r>
            <a:endParaRPr lang="en-US" sz="1600" b="1" dirty="0">
              <a:solidFill>
                <a:srgbClr val="FF6600"/>
              </a:solidFill>
            </a:endParaRP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i="1" dirty="0"/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3350"/>
            <a:ext cx="2895600" cy="48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Localized Wi-Fi attacks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location and zone of impact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800600" y="895350"/>
            <a:ext cx="4267200" cy="381000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4350" eaLnBrk="1" hangingPunct="1">
              <a:defRPr/>
            </a:pPr>
            <a:r>
              <a:rPr lang="en-US" sz="18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Non-</a:t>
            </a:r>
            <a:r>
              <a:rPr lang="en-US" sz="18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WiFi</a:t>
            </a:r>
            <a:r>
              <a:rPr lang="en-US" sz="18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 Interferers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8600" y="895350"/>
            <a:ext cx="4267200" cy="381000"/>
          </a:xfrm>
          <a:prstGeom prst="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4350" eaLnBrk="1" hangingPunct="1">
              <a:defRPr/>
            </a:pPr>
            <a:r>
              <a:rPr lang="en-US" sz="1800" dirty="0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Rogue Access Point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b="3967"/>
          <a:stretch>
            <a:fillRect/>
          </a:stretch>
        </p:blipFill>
        <p:spPr bwMode="auto">
          <a:xfrm>
            <a:off x="4800600" y="2952750"/>
            <a:ext cx="4267200" cy="17526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26923" b="10385"/>
          <a:stretch>
            <a:fillRect/>
          </a:stretch>
        </p:blipFill>
        <p:spPr bwMode="auto">
          <a:xfrm>
            <a:off x="228600" y="2952750"/>
            <a:ext cx="4267200" cy="1752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one-of-Impac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4267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Zone-of-Impact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6350"/>
            <a:ext cx="4267200" cy="1624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security mechanism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Management Frame Protection (MFP)</a:t>
            </a:r>
            <a:endParaRPr lang="en-GB" dirty="0"/>
          </a:p>
        </p:txBody>
      </p:sp>
      <p:sp>
        <p:nvSpPr>
          <p:cNvPr id="13" name="Trapezoid 12"/>
          <p:cNvSpPr/>
          <p:nvPr/>
        </p:nvSpPr>
        <p:spPr bwMode="auto">
          <a:xfrm flipH="1">
            <a:off x="1143000" y="2724150"/>
            <a:ext cx="2209800" cy="1752600"/>
          </a:xfrm>
          <a:prstGeom prst="trapezoid">
            <a:avLst>
              <a:gd name="adj" fmla="val 52517"/>
            </a:avLst>
          </a:prstGeom>
          <a:solidFill>
            <a:srgbClr val="000000">
              <a:alpha val="41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514350" eaLnBrk="1" hangingPunct="1">
              <a:defRPr/>
            </a:pPr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4" name="Trapezoid 13"/>
          <p:cNvSpPr/>
          <p:nvPr/>
        </p:nvSpPr>
        <p:spPr bwMode="auto">
          <a:xfrm>
            <a:off x="5867400" y="3105150"/>
            <a:ext cx="1981200" cy="1531938"/>
          </a:xfrm>
          <a:prstGeom prst="trapezoid">
            <a:avLst>
              <a:gd name="adj" fmla="val 51778"/>
            </a:avLst>
          </a:prstGeom>
          <a:solidFill>
            <a:srgbClr val="000000">
              <a:alpha val="4100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defTabSz="514350" eaLnBrk="1" hangingPunct="1">
              <a:defRPr/>
            </a:pPr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52400" y="971774"/>
            <a:ext cx="4038600" cy="16764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4350" eaLnBrk="1" hangingPunct="1">
              <a:defRPr/>
            </a:pPr>
            <a:r>
              <a:rPr lang="en-US" b="1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Problem</a:t>
            </a:r>
          </a:p>
          <a:p>
            <a:pPr marL="285750" indent="-285750" defTabSz="51435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Wireless management frames are not authenticated, encrypted, or signed</a:t>
            </a:r>
          </a:p>
          <a:p>
            <a:pPr marL="285750" indent="-285750" defTabSz="51435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A common vector for exploits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19600" y="895350"/>
            <a:ext cx="4572000" cy="2057400"/>
          </a:xfrm>
          <a:prstGeom prst="roundRect">
            <a:avLst/>
          </a:prstGeom>
          <a:solidFill>
            <a:srgbClr val="00000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4350" eaLnBrk="1" hangingPunct="1">
              <a:defRPr/>
            </a:pPr>
            <a:r>
              <a:rPr lang="en-US" dirty="0">
                <a:solidFill>
                  <a:srgbClr val="FF6600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Solution</a:t>
            </a:r>
          </a:p>
          <a:p>
            <a:pPr marL="285750" indent="-285750" defTabSz="51435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Insert a signature (Message Integrity Code/MIC) into the management frames</a:t>
            </a:r>
          </a:p>
          <a:p>
            <a:pPr marL="285750" indent="-285750" defTabSz="514350" eaLnBrk="1" hangingPunct="1">
              <a:buFont typeface="Arial"/>
              <a:buChar char="•"/>
              <a:defRPr/>
            </a:pPr>
            <a:r>
              <a:rPr lang="en-US" sz="16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APs can instantly identify rogue/exploited management frames</a:t>
            </a:r>
          </a:p>
          <a:p>
            <a:pPr marL="285750" indent="-285750" eaLnBrk="1" hangingPunct="1">
              <a:spcBef>
                <a:spcPct val="30000"/>
              </a:spcBef>
              <a:buClr>
                <a:schemeClr val="bg1"/>
              </a:buClr>
              <a:buFont typeface="Arial"/>
              <a:buChar char="•"/>
              <a:defRPr/>
            </a:pPr>
            <a:r>
              <a:rPr lang="en-US" sz="16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Optionally, Clients and APs use MIC to validate authenticity of management frame</a:t>
            </a:r>
          </a:p>
        </p:txBody>
      </p:sp>
      <p:grpSp>
        <p:nvGrpSpPr>
          <p:cNvPr id="17" name="Group 74"/>
          <p:cNvGrpSpPr>
            <a:grpSpLocks noChangeAspect="1"/>
          </p:cNvGrpSpPr>
          <p:nvPr/>
        </p:nvGrpSpPr>
        <p:grpSpPr bwMode="auto">
          <a:xfrm>
            <a:off x="1812925" y="2481263"/>
            <a:ext cx="777875" cy="776287"/>
            <a:chOff x="1667793" y="1962150"/>
            <a:chExt cx="781026" cy="780172"/>
          </a:xfrm>
        </p:grpSpPr>
        <p:sp>
          <p:nvSpPr>
            <p:cNvPr id="18" name="Oval 263"/>
            <p:cNvSpPr>
              <a:spLocks/>
            </p:cNvSpPr>
            <p:nvPr/>
          </p:nvSpPr>
          <p:spPr bwMode="auto">
            <a:xfrm>
              <a:off x="1667793" y="1962150"/>
              <a:ext cx="781026" cy="780172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2540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  <a:alpha val="39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endParaRPr lang="en-US" sz="1800" kern="0" dirty="0">
                <a:solidFill>
                  <a:srgbClr val="00B0F0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" name="Picture 231" descr="whiteparts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2" t="36713" r="59637" b="59576"/>
            <a:stretch>
              <a:fillRect/>
            </a:stretch>
          </p:blipFill>
          <p:spPr bwMode="auto">
            <a:xfrm>
              <a:off x="1739218" y="2167832"/>
              <a:ext cx="627260" cy="38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24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6461125" y="2876550"/>
            <a:ext cx="777875" cy="777875"/>
            <a:chOff x="1667793" y="1962150"/>
            <a:chExt cx="781026" cy="780172"/>
          </a:xfrm>
        </p:grpSpPr>
        <p:sp>
          <p:nvSpPr>
            <p:cNvPr id="23" name="Oval 263"/>
            <p:cNvSpPr>
              <a:spLocks/>
            </p:cNvSpPr>
            <p:nvPr/>
          </p:nvSpPr>
          <p:spPr bwMode="auto">
            <a:xfrm>
              <a:off x="1667793" y="1962150"/>
              <a:ext cx="781026" cy="780172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2540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  <a:alpha val="39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defRPr/>
              </a:pPr>
              <a:endParaRPr lang="en-US" sz="1800" kern="0" dirty="0">
                <a:solidFill>
                  <a:srgbClr val="00B0F0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" name="Picture 231" descr="whiteparts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2" t="36713" r="59637" b="59576"/>
            <a:stretch>
              <a:fillRect/>
            </a:stretch>
          </p:blipFill>
          <p:spPr bwMode="auto">
            <a:xfrm>
              <a:off x="1739218" y="2167832"/>
              <a:ext cx="627260" cy="38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0957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96000" y="3638550"/>
            <a:ext cx="1524000" cy="99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800" b="1" dirty="0">
                <a:ea typeface="ＭＳ Ｐゴシック" charset="0"/>
                <a:cs typeface="ＭＳ Ｐゴシック" charset="0"/>
              </a:rPr>
              <a:t>Beacons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Probes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b="1" dirty="0">
                <a:ea typeface="ＭＳ Ｐゴシック" charset="0"/>
                <a:cs typeface="ＭＳ Ｐゴシック" charset="0"/>
              </a:rPr>
              <a:t>Association</a:t>
            </a:r>
          </a:p>
        </p:txBody>
      </p:sp>
      <p:sp>
        <p:nvSpPr>
          <p:cNvPr id="20" name="TextBox 78"/>
          <p:cNvSpPr txBox="1">
            <a:spLocks noChangeArrowheads="1"/>
          </p:cNvSpPr>
          <p:nvPr/>
        </p:nvSpPr>
        <p:spPr bwMode="auto">
          <a:xfrm>
            <a:off x="1447800" y="333375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dirty="0"/>
              <a:t> </a:t>
            </a:r>
            <a:r>
              <a:rPr lang="en-US" sz="1800" b="1" dirty="0"/>
              <a:t>Beacons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b="1" dirty="0"/>
              <a:t>Probes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800" b="1" dirty="0"/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36683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Wi-Fi network  and services evolution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75856" y="1059582"/>
            <a:ext cx="2088232" cy="1728192"/>
            <a:chOff x="3275856" y="1059582"/>
            <a:chExt cx="2088232" cy="1728192"/>
          </a:xfrm>
        </p:grpSpPr>
        <p:sp>
          <p:nvSpPr>
            <p:cNvPr id="6" name="Rectangle 5"/>
            <p:cNvSpPr/>
            <p:nvPr/>
          </p:nvSpPr>
          <p:spPr>
            <a:xfrm>
              <a:off x="3279494" y="1487277"/>
              <a:ext cx="2084593" cy="1300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8" name="Picture 2" descr="C:\Users\vlad.sorici\Desktop\ACTIVITY GIFS\COMMS EQUIP GIFS\C GATEWA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30" y="1968565"/>
              <a:ext cx="443490" cy="60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radu.toncu\Documents\Work @ Orange\1 Resources\OBS icons\COMMS EQUIP GIFS\C DATABASE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32" y="2006145"/>
              <a:ext cx="453160" cy="565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75856" y="2572330"/>
              <a:ext cx="6667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Wi-Fi GW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23928" y="2572330"/>
              <a:ext cx="6667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AAA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1059582"/>
              <a:ext cx="1296144" cy="400110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operator Wi-Fi</a:t>
              </a:r>
            </a:p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[2013]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57226" y="1491630"/>
              <a:ext cx="20068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mobile Wi-Fi core connected to 3G/4G core for a seamless wireless access experience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560" y="987574"/>
            <a:ext cx="8136904" cy="3960440"/>
            <a:chOff x="611560" y="987574"/>
            <a:chExt cx="8136904" cy="3960440"/>
          </a:xfrm>
        </p:grpSpPr>
        <p:sp>
          <p:nvSpPr>
            <p:cNvPr id="15" name="Rectangle 14"/>
            <p:cNvSpPr/>
            <p:nvPr/>
          </p:nvSpPr>
          <p:spPr>
            <a:xfrm>
              <a:off x="797760" y="1483539"/>
              <a:ext cx="690082" cy="1300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11560" y="987574"/>
              <a:ext cx="8136904" cy="3960440"/>
              <a:chOff x="611560" y="987574"/>
              <a:chExt cx="8136904" cy="396044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11560" y="987574"/>
                <a:ext cx="8136904" cy="1850550"/>
              </a:xfrm>
              <a:prstGeom prst="roundRect">
                <a:avLst>
                  <a:gd name="adj" fmla="val 10434"/>
                </a:avLst>
              </a:prstGeom>
              <a:noFill/>
              <a:ln w="952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497491" y="4083918"/>
                <a:ext cx="7388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71800" y="4155927"/>
                <a:ext cx="1026837" cy="8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loud 19"/>
              <p:cNvSpPr/>
              <p:nvPr/>
            </p:nvSpPr>
            <p:spPr>
              <a:xfrm>
                <a:off x="3661657" y="3156768"/>
                <a:ext cx="2820002" cy="1768043"/>
              </a:xfrm>
              <a:prstGeom prst="cloud">
                <a:avLst/>
              </a:prstGeom>
              <a:noFill/>
              <a:ln w="38100">
                <a:solidFill>
                  <a:srgbClr val="FF6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2123728" y="4123069"/>
                <a:ext cx="580330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462509" y="3777907"/>
                <a:ext cx="608236" cy="3297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3" descr="C:\Users\radu.toncu\Documents\Work @ Orange\1 Resources\OBS icons\COMMS EQUIP GIFS\C WIFI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7690" y="4330747"/>
                <a:ext cx="421982" cy="373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960140" y="3114957"/>
                <a:ext cx="2171700" cy="1833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58"/>
              <p:cNvSpPr>
                <a:spLocks noChangeArrowheads="1"/>
              </p:cNvSpPr>
              <p:nvPr/>
            </p:nvSpPr>
            <p:spPr bwMode="auto">
              <a:xfrm>
                <a:off x="1115616" y="4699713"/>
                <a:ext cx="693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Wi-Fi AP</a:t>
                </a:r>
              </a:p>
            </p:txBody>
          </p:sp>
          <p:pic>
            <p:nvPicPr>
              <p:cNvPr id="26" name="Picture 3" descr="C:\Users\radu.toncu\Documents\Work @ Orange\1 Resources\OBS icons\COMMS EQUIP GIFS\C WIFI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7690" y="3538657"/>
                <a:ext cx="421982" cy="373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oup 26"/>
              <p:cNvGrpSpPr/>
              <p:nvPr/>
            </p:nvGrpSpPr>
            <p:grpSpPr>
              <a:xfrm rot="15300000">
                <a:off x="1015323" y="3437403"/>
                <a:ext cx="440267" cy="480907"/>
                <a:chOff x="4267200" y="3832145"/>
                <a:chExt cx="3088938" cy="2263855"/>
              </a:xfrm>
            </p:grpSpPr>
            <p:sp>
              <p:nvSpPr>
                <p:cNvPr id="55" name="Arc 54"/>
                <p:cNvSpPr/>
                <p:nvPr/>
              </p:nvSpPr>
              <p:spPr>
                <a:xfrm rot="20527157">
                  <a:off x="4267200" y="3832145"/>
                  <a:ext cx="3088938" cy="2263855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rot="20362006">
                  <a:off x="4681420" y="4103099"/>
                  <a:ext cx="2312130" cy="1921030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rot="20362006">
                  <a:off x="4916976" y="4432270"/>
                  <a:ext cx="1697001" cy="1409951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20362006">
                  <a:off x="5284318" y="4753404"/>
                  <a:ext cx="898531" cy="746543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28" name="Rectangle 58"/>
              <p:cNvSpPr>
                <a:spLocks noChangeArrowheads="1"/>
              </p:cNvSpPr>
              <p:nvPr/>
            </p:nvSpPr>
            <p:spPr bwMode="auto">
              <a:xfrm>
                <a:off x="1080520" y="3907625"/>
                <a:ext cx="62535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Wi-Fi AP</a:t>
                </a:r>
              </a:p>
            </p:txBody>
          </p:sp>
          <p:pic>
            <p:nvPicPr>
              <p:cNvPr id="29" name="Picture 5" descr="C:\Users\radu.toncu\Documents\Work @ Orange\1 Resources\OBS icons\COMMS EQUIP GIFS\C GATEWAY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96134">
                <a:off x="1908092" y="3868900"/>
                <a:ext cx="325306" cy="477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689388" y="4360579"/>
                <a:ext cx="7943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aggregation switches</a:t>
                </a:r>
              </a:p>
            </p:txBody>
          </p:sp>
          <p:pic>
            <p:nvPicPr>
              <p:cNvPr id="31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4312" y="3955072"/>
                <a:ext cx="431504" cy="384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 rot="15300000">
                <a:off x="1038295" y="4229491"/>
                <a:ext cx="440267" cy="480907"/>
                <a:chOff x="4267200" y="3832145"/>
                <a:chExt cx="3088938" cy="2263855"/>
              </a:xfrm>
            </p:grpSpPr>
            <p:sp>
              <p:nvSpPr>
                <p:cNvPr id="51" name="Arc 50"/>
                <p:cNvSpPr/>
                <p:nvPr/>
              </p:nvSpPr>
              <p:spPr>
                <a:xfrm rot="20527157">
                  <a:off x="4267200" y="3832145"/>
                  <a:ext cx="3088938" cy="2263855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20362006">
                  <a:off x="4681420" y="4103099"/>
                  <a:ext cx="2312130" cy="1921030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20362006">
                  <a:off x="4916976" y="4432270"/>
                  <a:ext cx="1697001" cy="1409951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rot="20362006">
                  <a:off x="5284318" y="4753404"/>
                  <a:ext cx="898531" cy="746543"/>
                </a:xfrm>
                <a:prstGeom prst="arc">
                  <a:avLst>
                    <a:gd name="adj1" fmla="val 16200000"/>
                    <a:gd name="adj2" fmla="val 100258"/>
                  </a:avLst>
                </a:prstGeom>
                <a:ln w="28575">
                  <a:solidFill>
                    <a:srgbClr val="FF65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cxnSp>
            <p:nvCxnSpPr>
              <p:cNvPr id="33" name="Straight Connector 32"/>
              <p:cNvCxnSpPr>
                <a:endCxn id="29" idx="3"/>
              </p:cNvCxnSpPr>
              <p:nvPr/>
            </p:nvCxnSpPr>
            <p:spPr>
              <a:xfrm flipV="1">
                <a:off x="1475656" y="4246186"/>
                <a:ext cx="509856" cy="3089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431334" y="4339673"/>
                <a:ext cx="48448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CPE</a:t>
                </a:r>
              </a:p>
            </p:txBody>
          </p:sp>
          <p:pic>
            <p:nvPicPr>
              <p:cNvPr id="35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3882107"/>
                <a:ext cx="469499" cy="417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971600" y="3156768"/>
                <a:ext cx="101391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Helvetica 65 Medium" panose="02000603020000020004" pitchFamily="2" charset="0"/>
                    <a:cs typeface="Arial" pitchFamily="34" charset="0"/>
                  </a:rPr>
                  <a:t>client location</a:t>
                </a:r>
              </a:p>
            </p:txBody>
          </p:sp>
          <p:pic>
            <p:nvPicPr>
              <p:cNvPr id="37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1619" y="3795886"/>
                <a:ext cx="469499" cy="417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9"/>
              <p:cNvSpPr txBox="1">
                <a:spLocks noChangeArrowheads="1"/>
              </p:cNvSpPr>
              <p:nvPr/>
            </p:nvSpPr>
            <p:spPr bwMode="auto">
              <a:xfrm>
                <a:off x="4113735" y="3649130"/>
                <a:ext cx="188627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800" dirty="0">
                    <a:latin typeface="Helvetica 65 Medium" panose="02000603020000020004" pitchFamily="2" charset="0"/>
                    <a:cs typeface="Arial" pitchFamily="34" charset="0"/>
                  </a:rPr>
                  <a:t>Orange </a:t>
                </a:r>
              </a:p>
              <a:p>
                <a:pPr algn="ctr" eaLnBrk="1" hangingPunct="1"/>
                <a:r>
                  <a:rPr lang="en-US" sz="1800" dirty="0">
                    <a:latin typeface="Helvetica 65 Medium" panose="02000603020000020004" pitchFamily="2" charset="0"/>
                    <a:cs typeface="Arial" pitchFamily="34" charset="0"/>
                  </a:rPr>
                  <a:t>IP network</a:t>
                </a:r>
              </a:p>
            </p:txBody>
          </p:sp>
          <p:sp>
            <p:nvSpPr>
              <p:cNvPr id="39" name="Cloud 38"/>
              <p:cNvSpPr/>
              <p:nvPr/>
            </p:nvSpPr>
            <p:spPr>
              <a:xfrm>
                <a:off x="7221712" y="3651870"/>
                <a:ext cx="1382736" cy="975955"/>
              </a:xfrm>
              <a:prstGeom prst="cloud">
                <a:avLst/>
              </a:prstGeom>
              <a:noFill/>
              <a:ln w="25400">
                <a:solidFill>
                  <a:srgbClr val="9164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3871494" y="4011910"/>
                <a:ext cx="48448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+mn-lt"/>
                    <a:cs typeface="Arial" pitchFamily="34" charset="0"/>
                  </a:rPr>
                  <a:t>PE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796136" y="3940482"/>
                <a:ext cx="48448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+mn-lt"/>
                    <a:cs typeface="Arial" pitchFamily="34" charset="0"/>
                  </a:rPr>
                  <a:t>PE</a:t>
                </a:r>
              </a:p>
            </p:txBody>
          </p:sp>
          <p:sp>
            <p:nvSpPr>
              <p:cNvPr id="42" name="TextBox 9"/>
              <p:cNvSpPr txBox="1">
                <a:spLocks noChangeArrowheads="1"/>
              </p:cNvSpPr>
              <p:nvPr/>
            </p:nvSpPr>
            <p:spPr bwMode="auto">
              <a:xfrm>
                <a:off x="7294241" y="3867894"/>
                <a:ext cx="123819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200" dirty="0">
                    <a:latin typeface="Helvetica 65 Medium" panose="02000603020000020004" pitchFamily="2" charset="0"/>
                    <a:cs typeface="Arial" pitchFamily="34" charset="0"/>
                  </a:rPr>
                  <a:t>Internet access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572000" y="2838126"/>
                <a:ext cx="1208266" cy="636872"/>
                <a:chOff x="4499992" y="2037893"/>
                <a:chExt cx="1208266" cy="53385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4499992" y="2037893"/>
                  <a:ext cx="1208266" cy="5338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9" name="Picture 5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4" y="2081907"/>
                  <a:ext cx="469499" cy="417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5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2067694"/>
                  <a:ext cx="469499" cy="417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4" name="Picture 5" descr="C:\Users\radu.toncu\Documents\Work @ Orange\1 Resources\OBS icons\COMMS EQUIP GIFS\C GATEWAY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96134">
                <a:off x="996270" y="2329854"/>
                <a:ext cx="293689" cy="431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693790" y="1059582"/>
                <a:ext cx="92588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Helvetica 65 Medium" panose="02000603020000020004" pitchFamily="2" charset="0"/>
                    <a:cs typeface="Arial" pitchFamily="34" charset="0"/>
                  </a:rPr>
                  <a:t>Orange central sites</a:t>
                </a:r>
              </a:p>
            </p:txBody>
          </p:sp>
          <p:pic>
            <p:nvPicPr>
              <p:cNvPr id="46" name="Picture 5" descr="C:\Users\radu.toncu\Documents\Work @ Orange\1 Resources\OBS icons\COMMS EQUIP GIFS\C GATEWAY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96134">
                <a:off x="1013281" y="1941797"/>
                <a:ext cx="293689" cy="431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724692" y="1508763"/>
                <a:ext cx="82297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Wireless Controllers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547664" y="1059582"/>
            <a:ext cx="1709424" cy="1728192"/>
            <a:chOff x="1547664" y="1059582"/>
            <a:chExt cx="1709424" cy="1728192"/>
          </a:xfrm>
        </p:grpSpPr>
        <p:grpSp>
          <p:nvGrpSpPr>
            <p:cNvPr id="60" name="Group 59"/>
            <p:cNvGrpSpPr/>
            <p:nvPr/>
          </p:nvGrpSpPr>
          <p:grpSpPr>
            <a:xfrm>
              <a:off x="1547664" y="1059582"/>
              <a:ext cx="1709424" cy="1728192"/>
              <a:chOff x="1547664" y="1059582"/>
              <a:chExt cx="1709424" cy="172819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89847" y="1487277"/>
                <a:ext cx="1541993" cy="13004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547664" y="1059582"/>
                <a:ext cx="1659822" cy="400110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latin typeface="Helvetica 65 Medium" panose="02000603020000020004" pitchFamily="2" charset="0"/>
                    <a:cs typeface="Arial" panose="020B0604020202020204" pitchFamily="34" charset="0"/>
                  </a:rPr>
                  <a:t>managed Business Wi-Fi and Orange Wi-Fi [2012]</a:t>
                </a:r>
              </a:p>
            </p:txBody>
          </p:sp>
          <p:pic>
            <p:nvPicPr>
              <p:cNvPr id="64" name="Picture 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6660" y="1943028"/>
                <a:ext cx="491593" cy="628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5" name="Straight Connector 64"/>
              <p:cNvCxnSpPr/>
              <p:nvPr/>
            </p:nvCxnSpPr>
            <p:spPr>
              <a:xfrm flipV="1">
                <a:off x="2119462" y="2135349"/>
                <a:ext cx="580330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4" descr="C:\Users\radu.toncu\Documents\Work @ Orange\1 Resources\OBS icons\COMMS EQUIP GIFS\C DATABAS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1969854"/>
                <a:ext cx="422315" cy="529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568566" y="2572330"/>
                <a:ext cx="8453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captive portal</a:t>
                </a: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2411760" y="2572330"/>
                <a:ext cx="84532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Helvetica 65 Medium" panose="02000603020000020004" pitchFamily="2" charset="0"/>
                    <a:cs typeface="Arial" pitchFamily="34" charset="0"/>
                  </a:rPr>
                  <a:t>AAA</a:t>
                </a:r>
              </a:p>
            </p:txBody>
          </p:sp>
        </p:grp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547664" y="1513116"/>
              <a:ext cx="16140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Hotspot Manager for personalized access and data collection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325675" y="1059582"/>
            <a:ext cx="1254437" cy="1728192"/>
            <a:chOff x="4325675" y="1059582"/>
            <a:chExt cx="1254437" cy="1728192"/>
          </a:xfrm>
        </p:grpSpPr>
        <p:pic>
          <p:nvPicPr>
            <p:cNvPr id="70" name="Picture 2" descr="C:\Users\vlad.sorici\Desktop\ACTIVITY GIFS\COMMS EQUIP GIFS\C GATEWA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723" y="1902192"/>
              <a:ext cx="439347" cy="59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625325" y="2572330"/>
              <a:ext cx="6667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>
                  <a:latin typeface="Helvetica 65 Medium" panose="02000603020000020004" pitchFamily="2" charset="0"/>
                  <a:cs typeface="Arial" pitchFamily="34" charset="0"/>
                </a:rPr>
                <a:t>ePDG</a:t>
              </a:r>
              <a:endParaRPr lang="en-US" sz="800" dirty="0">
                <a:latin typeface="Helvetica 65 Medium" panose="02000603020000020004" pitchFamily="2" charset="0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25675" y="1059582"/>
              <a:ext cx="1254437" cy="400110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Wi-Fi calling</a:t>
              </a:r>
            </a:p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[2015]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64087" y="1059582"/>
            <a:ext cx="1656185" cy="1732545"/>
            <a:chOff x="5364087" y="1059582"/>
            <a:chExt cx="1656185" cy="1732545"/>
          </a:xfrm>
        </p:grpSpPr>
        <p:sp>
          <p:nvSpPr>
            <p:cNvPr id="74" name="Rectangle 73"/>
            <p:cNvSpPr/>
            <p:nvPr/>
          </p:nvSpPr>
          <p:spPr>
            <a:xfrm>
              <a:off x="5511743" y="1491630"/>
              <a:ext cx="1436521" cy="1300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pic>
          <p:nvPicPr>
            <p:cNvPr id="75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572" y="1923678"/>
              <a:ext cx="540432" cy="52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923678"/>
              <a:ext cx="411059" cy="5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>
              <a:off x="5364087" y="1059582"/>
              <a:ext cx="1656185" cy="400110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Retail Business Analytics</a:t>
              </a:r>
            </a:p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[2014]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527201" y="1491630"/>
              <a:ext cx="14210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Wi-Fi tracking info converted into actionable business metrics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5454821" y="2427734"/>
              <a:ext cx="15654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analytics engine and big data located into Orange IaaS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70745" y="1059582"/>
            <a:ext cx="6533703" cy="3063487"/>
            <a:chOff x="2070745" y="1059582"/>
            <a:chExt cx="6533703" cy="3063487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070745" y="3291830"/>
              <a:ext cx="1133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on premise security appliance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20273" y="1491630"/>
              <a:ext cx="1512168" cy="1300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20272" y="1059582"/>
              <a:ext cx="1512168" cy="400110"/>
            </a:xfrm>
            <a:prstGeom prst="rect">
              <a:avLst/>
            </a:prstGeom>
            <a:ln w="63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Helvetica 65 Medium" panose="02000603020000020004" pitchFamily="2" charset="0"/>
                  <a:cs typeface="Arial" panose="020B0604020202020204" pitchFamily="34" charset="0"/>
                </a:rPr>
                <a:t>Business Internet Security [2015]</a:t>
              </a:r>
            </a:p>
          </p:txBody>
        </p:sp>
        <p:pic>
          <p:nvPicPr>
            <p:cNvPr id="84" name="Picture 2" descr="C:\Users\vlad.sorici\Desktop\ACTIVITY GIFS\COMMS EQUIP GIFS\C GATEWA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851670"/>
              <a:ext cx="432048" cy="587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948264" y="1491630"/>
              <a:ext cx="16561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traffic filtering, application control, AV/AS, IPS/IDS, </a:t>
              </a:r>
              <a:r>
                <a:rPr lang="en-US" sz="800" dirty="0" err="1">
                  <a:latin typeface="Helvetica 65 Medium" panose="02000603020000020004" pitchFamily="2" charset="0"/>
                  <a:cs typeface="Arial" pitchFamily="34" charset="0"/>
                </a:rPr>
                <a:t>DDoS</a:t>
              </a:r>
              <a:endParaRPr lang="en-US" sz="800" dirty="0">
                <a:latin typeface="Helvetica 65 Medium" panose="02000603020000020004" pitchFamily="2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6948264" y="2427734"/>
              <a:ext cx="16561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Helvetica 65 Medium" panose="02000603020000020004" pitchFamily="2" charset="0"/>
                  <a:cs typeface="Arial" pitchFamily="34" charset="0"/>
                </a:rPr>
                <a:t>centralized security appliance and security operation center </a:t>
              </a:r>
            </a:p>
          </p:txBody>
        </p:sp>
        <p:pic>
          <p:nvPicPr>
            <p:cNvPr id="87" name="Picture 2" descr="C:\Users\vlad.sorici\Desktop\ACTIVITY GIFS\COMMS EQUIP GIFS\C GATEWA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309" y="3705628"/>
              <a:ext cx="279499" cy="41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75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4648200" cy="3370262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Check out </a:t>
            </a:r>
            <a:r>
              <a:rPr lang="en-US" sz="2400" b="1" dirty="0"/>
              <a:t>Business Internet Security Threat Map</a:t>
            </a:r>
          </a:p>
          <a:p>
            <a:r>
              <a:rPr lang="en-US" sz="2400" b="1" dirty="0"/>
              <a:t>App2Own – BUG BOUNTY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Nov 10th, from 9:00 – to Nov 10th, 19:00: on site contest, with most security features activated</a:t>
            </a:r>
          </a:p>
          <a:p>
            <a:pPr marL="523875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Nov 11th, from 9:00 – to Nov 11th</a:t>
            </a:r>
            <a:r>
              <a:rPr lang="en-US" sz="1800">
                <a:solidFill>
                  <a:schemeClr val="tx1"/>
                </a:solidFill>
              </a:rPr>
              <a:t>, 16:00</a:t>
            </a:r>
            <a:r>
              <a:rPr lang="en-US" sz="1800" dirty="0">
                <a:solidFill>
                  <a:schemeClr val="tx1"/>
                </a:solidFill>
              </a:rPr>
              <a:t>: on site contest, with some security features deactivated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Wi-Fi PWNED Board</a:t>
            </a:r>
          </a:p>
          <a:p>
            <a:br>
              <a:rPr lang="en-US" sz="2400" dirty="0"/>
            </a:br>
            <a:endParaRPr lang="en-US" sz="2400" b="1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 your journey with Orange</a:t>
            </a:r>
            <a:br>
              <a:rPr lang="en-GB" dirty="0"/>
            </a:br>
            <a:r>
              <a:rPr lang="en-GB" dirty="0" err="1">
                <a:solidFill>
                  <a:schemeClr val="tx1"/>
                </a:solidFill>
              </a:rPr>
              <a:t>Defcamp</a:t>
            </a:r>
            <a:r>
              <a:rPr lang="en-GB" dirty="0">
                <a:solidFill>
                  <a:schemeClr val="tx1"/>
                </a:solidFill>
              </a:rPr>
              <a:t> Platinum Partner</a:t>
            </a:r>
            <a:endParaRPr lang="en-GB" dirty="0"/>
          </a:p>
        </p:txBody>
      </p:sp>
      <p:pic>
        <p:nvPicPr>
          <p:cNvPr id="10242" name="Picture 2" descr="C:\Users\vlad.sorici\Desktop\defcamp materials\windsurfer_rvb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971550"/>
            <a:ext cx="41783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2704144"/>
            <a:ext cx="4714875" cy="1239206"/>
          </a:xfrm>
        </p:spPr>
        <p:txBody>
          <a:bodyPr/>
          <a:lstStyle/>
          <a:p>
            <a:r>
              <a:rPr lang="en-GB" sz="2400" dirty="0"/>
              <a:t>Vlad </a:t>
            </a:r>
            <a:r>
              <a:rPr lang="en-GB" sz="2400" dirty="0" err="1"/>
              <a:t>Sorici</a:t>
            </a:r>
            <a:endParaRPr lang="en-GB" sz="2400" dirty="0"/>
          </a:p>
          <a:p>
            <a:r>
              <a:rPr lang="en-GB" sz="2400" dirty="0"/>
              <a:t>Development &amp; Innovation Team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1950"/>
            <a:ext cx="3283501" cy="446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15350" cy="337026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Simple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Surprising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Dynamic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Honest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fundamental values 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that should guide everything we do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3175"/>
            <a:ext cx="342582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248150"/>
            <a:ext cx="4155625" cy="464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pc="-20" dirty="0">
                <a:latin typeface="Helvetica 75 Bold" panose="020B0804020202020204" pitchFamily="34" charset="0"/>
              </a:rPr>
              <a:t>So… how can you make this secure?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63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5653"/>
            <a:ext cx="8516475" cy="741362"/>
          </a:xfrm>
        </p:spPr>
        <p:txBody>
          <a:bodyPr/>
          <a:lstStyle/>
          <a:p>
            <a:r>
              <a:rPr lang="en-GB" dirty="0"/>
              <a:t>A hyper-connected society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95550"/>
            <a:ext cx="4434657" cy="21787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4326" y="1181101"/>
            <a:ext cx="5172074" cy="337026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Internet users spend 4.8 hours online each day on their computers and 2.1 hours online on their cell phones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8150"/>
            <a:ext cx="366763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hyper-connected world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using Wi-Fi</a:t>
            </a:r>
          </a:p>
        </p:txBody>
      </p:sp>
      <p:pic>
        <p:nvPicPr>
          <p:cNvPr id="5122" name="Picture 2" descr="C:\Users\vlad.sorici\Desktop\defcamp materials\logo\Home-appli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9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lad.sorici\Desktop\defcamp materials\logo\international 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5" y="120182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lad.sorici\Desktop\defcamp materials\logo\Sca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64795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lad.sorici\Desktop\defcamp materials\logo\Smart_wa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996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vlad.sorici\Desktop\defcamp materials\logo\Surveillance_came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75" y="3257550"/>
            <a:ext cx="1433512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vlad.sorici\Desktop\defcamp materials\logo\Viny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80035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425" y="907381"/>
            <a:ext cx="1701107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Smart TVs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01624" y="2059071"/>
            <a:ext cx="2390398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Smart watches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000" y="840706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Home appliances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653" y="4390439"/>
            <a:ext cx="2053767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Music player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10487" y="3001210"/>
            <a:ext cx="1159292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Scales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95600" y="4390438"/>
            <a:ext cx="2364750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Video cameras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4673" y="3889508"/>
            <a:ext cx="2513830" cy="588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Connected cars</a:t>
            </a:r>
          </a:p>
        </p:txBody>
      </p:sp>
      <p:pic>
        <p:nvPicPr>
          <p:cNvPr id="5130" name="Picture 10" descr="C:\Users\vlad.sorici\Desktop\defcamp materials\logo\Vehic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0" y="2801980"/>
            <a:ext cx="1598570" cy="15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 connected irons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…used by spies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76" y="895350"/>
            <a:ext cx="4775270" cy="2667000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03590" y="1352550"/>
            <a:ext cx="3149210" cy="7857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0" kern="0" dirty="0">
                <a:solidFill>
                  <a:srgbClr val="323232"/>
                </a:solidFill>
                <a:latin typeface="+mj-lt"/>
              </a:rPr>
              <a:t>The BBC reports a Russian group has uncovered embedded Wi-Fi enabled cards inside an iron</a:t>
            </a:r>
            <a:endParaRPr lang="en-GB" sz="1600" b="0" kern="0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52400" y="3105150"/>
            <a:ext cx="3352800" cy="7857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0" kern="0" dirty="0">
                <a:solidFill>
                  <a:srgbClr val="323232"/>
                </a:solidFill>
                <a:latin typeface="+mj-lt"/>
              </a:rPr>
              <a:t>Apparently it would attach to nearby unprotected   Wi-Fi and insert a virus whose purpose is not yet known</a:t>
            </a:r>
            <a:endParaRPr lang="en-GB" sz="1600" b="0" kern="0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657600" y="3767185"/>
            <a:ext cx="4572000" cy="7857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600" b="0" kern="0" dirty="0">
                <a:solidFill>
                  <a:srgbClr val="323232"/>
                </a:solidFill>
                <a:latin typeface="+mj-lt"/>
              </a:rPr>
              <a:t>It is great to see Wi-Fi a tool for everyone – including spies! </a:t>
            </a:r>
            <a:r>
              <a:rPr lang="en-US" sz="1600" b="0" kern="0" dirty="0">
                <a:solidFill>
                  <a:srgbClr val="323232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n-GB" sz="1600" b="0" kern="0" dirty="0">
              <a:solidFill>
                <a:srgbClr val="3232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36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Wi-Fi networks are a big part of the connected world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9" y="971550"/>
            <a:ext cx="5302881" cy="32296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6726" y="1333501"/>
            <a:ext cx="3800474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What’s Wi-Fi?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based on 802.11 standards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 ‘s the general expectation of Wi-Fi?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Free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Open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Always working, always fast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47" y="2800350"/>
            <a:ext cx="1048381" cy="10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Wi-Fi networks are not as simple as we would like to think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or else, everybody could do it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6726" y="971550"/>
            <a:ext cx="3800474" cy="403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Orange Wi-Fi network now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5.000 Access Points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30.000 simultaneous clients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273.117 monthly users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3 TB average daily traffic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Wi-Fi Services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Operator Wi-Fi (Public)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Business Wi-Fi (B2B and B2B2C)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Business Mobile Wi-Fi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Business Retail Analytics</a:t>
            </a:r>
          </a:p>
          <a:p>
            <a:pPr marL="466725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 err="1"/>
              <a:t>VoWi</a:t>
            </a:r>
            <a:r>
              <a:rPr lang="en-US" sz="1600" dirty="0"/>
              <a:t>-Fi – </a:t>
            </a:r>
            <a:r>
              <a:rPr lang="en-US" sz="1600" dirty="0" err="1"/>
              <a:t>Apel</a:t>
            </a:r>
            <a:r>
              <a:rPr lang="en-US" sz="1600" dirty="0"/>
              <a:t> Wi-Fi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  <p:pic>
        <p:nvPicPr>
          <p:cNvPr id="6" name="Picture 2" descr="http://spm.ro/produse/avertizare/418_321a_pericol_de_strivire_sau_taiere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547818"/>
            <a:ext cx="2362200" cy="22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T_mEZrtcyEzYx3hY38Y1RQxdM7CsSdML1o-FZ8EMqAWnSCcnvv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22" y="1864039"/>
            <a:ext cx="2054278" cy="29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challenge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create a public Wi-Fi infrastructure secure and easy to connect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6726" y="971550"/>
            <a:ext cx="3800474" cy="3370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tabLst/>
              <a:defRPr sz="1400" kern="1200" spc="-20" baseline="0">
                <a:solidFill>
                  <a:schemeClr val="bg2"/>
                </a:solidFill>
                <a:latin typeface="Helvetica 75 Bold" panose="020B08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Calibri" panose="020F0502020204030204" pitchFamily="34" charset="0"/>
              <a:buNone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kern="1200" spc="-20" baseline="0">
                <a:solidFill>
                  <a:schemeClr val="tx1"/>
                </a:solidFill>
                <a:latin typeface="Helvetica 75 Bold" panose="020B0804020202020204" pitchFamily="34" charset="0"/>
                <a:ea typeface="+mn-ea"/>
                <a:cs typeface="+mn-cs"/>
              </a:defRPr>
            </a:lvl3pPr>
            <a:lvl4pPr marL="407988" indent="-1905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4pPr>
            <a:lvl5pPr marL="595313" indent="-173038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 kern="1200" spc="-20" baseline="0">
                <a:solidFill>
                  <a:schemeClr val="tx1"/>
                </a:solidFill>
                <a:latin typeface="Helvetica 55 Roman" panose="000B0500000000000000" pitchFamily="34" charset="0"/>
                <a:ea typeface="+mn-ea"/>
                <a:cs typeface="+mn-cs"/>
              </a:defRPr>
            </a:lvl5pPr>
            <a:lvl6pPr marL="800100" indent="-1905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Helvetica 55 Roman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Captive portal authentication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SSID appears as “open” to the customers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User connects to the network and opens browser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Redirection to a captive portal where he inputs their phone number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An SMS will be received with the password or authentication URL</a:t>
            </a:r>
          </a:p>
          <a:p>
            <a:pPr marL="466725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95350"/>
            <a:ext cx="202916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79033"/>
            <a:ext cx="2117436" cy="392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_template_external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_Template_Beta_external_110816.potx" id="{096397F8-02DF-40E4-AEB9-88A0052F30F0}" vid="{AA36791E-F7D8-46B6-BCF9-C51758B3B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ORA_template_external</Template>
  <TotalTime>1454</TotalTime>
  <Words>1932</Words>
  <Application>Microsoft Office PowerPoint</Application>
  <PresentationFormat>On-screen Show (16:9)</PresentationFormat>
  <Paragraphs>317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Courier New</vt:lpstr>
      <vt:lpstr>Helvetica 55 Roman</vt:lpstr>
      <vt:lpstr>Helvetica 65 Medium</vt:lpstr>
      <vt:lpstr>Helvetica 75</vt:lpstr>
      <vt:lpstr>Helvetica 75 Bold</vt:lpstr>
      <vt:lpstr>Wingdings</vt:lpstr>
      <vt:lpstr>ORA_template_external</vt:lpstr>
      <vt:lpstr>Secure the Openness The operator challenge </vt:lpstr>
      <vt:lpstr>agenda</vt:lpstr>
      <vt:lpstr>5 fundamental values  that should guide everything we do</vt:lpstr>
      <vt:lpstr>A hyper-connected society</vt:lpstr>
      <vt:lpstr>A hyper-connected world using Wi-Fi</vt:lpstr>
      <vt:lpstr>even connected irons …used by spies</vt:lpstr>
      <vt:lpstr>Wi-Fi networks are a big part of the connected world</vt:lpstr>
      <vt:lpstr>Wi-Fi networks are not as simple as we would like to think or else, everybody could do it</vt:lpstr>
      <vt:lpstr>1st challenge create a public Wi-Fi infrastructure secure and easy to connect</vt:lpstr>
      <vt:lpstr>1st challenge basic authentication scheme</vt:lpstr>
      <vt:lpstr>Captive portal authentication create a public Wi-Fi infrastructure secure and easy to connect</vt:lpstr>
      <vt:lpstr>2nd challenge: more open &amp; simple  and more secure What? more open &amp; simple AND more secure ?</vt:lpstr>
      <vt:lpstr>2nd challenge: more simple and open SIM based authentication </vt:lpstr>
      <vt:lpstr>2nd challenge: more secure 802.1x authentication</vt:lpstr>
      <vt:lpstr> SIM based authentication : EAP-SIM [RFC 4186] </vt:lpstr>
      <vt:lpstr> SIM based authentication : EAP-AKA [RFC 4187]</vt:lpstr>
      <vt:lpstr>SIM based authentication how secure is it?</vt:lpstr>
      <vt:lpstr>VoWi-Fi what is it?</vt:lpstr>
      <vt:lpstr>VoWi-Fi what is it?</vt:lpstr>
      <vt:lpstr>VoWi-Fi authentication phase</vt:lpstr>
      <vt:lpstr>VoWi-Fi other facts</vt:lpstr>
      <vt:lpstr>Localized Wi-Fi attacks and other Wi-Fi infrastructure security features</vt:lpstr>
      <vt:lpstr>Localized Wi-Fi attacks location and zone of impact</vt:lpstr>
      <vt:lpstr>Other security mechanism Management Frame Protection (MFP)</vt:lpstr>
      <vt:lpstr>Wi-Fi network  and services evolution</vt:lpstr>
      <vt:lpstr>Continue your journey with Orange Defcamp Platinum Partner</vt:lpstr>
      <vt:lpstr>Thank you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the Openness The operator challenge</dc:title>
  <dc:creator>SORICI Vlad</dc:creator>
  <cp:lastModifiedBy>Florina Dumitrache</cp:lastModifiedBy>
  <cp:revision>73</cp:revision>
  <dcterms:created xsi:type="dcterms:W3CDTF">2016-11-07T18:11:24Z</dcterms:created>
  <dcterms:modified xsi:type="dcterms:W3CDTF">2016-12-07T19:12:07Z</dcterms:modified>
</cp:coreProperties>
</file>