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  <p:sldMasterId id="2147483651" r:id="rId3"/>
    <p:sldMasterId id="2147483708" r:id="rId4"/>
    <p:sldMasterId id="2147483720" r:id="rId5"/>
  </p:sldMasterIdLst>
  <p:notesMasterIdLst>
    <p:notesMasterId r:id="rId28"/>
  </p:notesMasterIdLst>
  <p:handoutMasterIdLst>
    <p:handoutMasterId r:id="rId29"/>
  </p:handoutMasterIdLst>
  <p:sldIdLst>
    <p:sldId id="256" r:id="rId6"/>
    <p:sldId id="488" r:id="rId7"/>
    <p:sldId id="333" r:id="rId8"/>
    <p:sldId id="489" r:id="rId9"/>
    <p:sldId id="506" r:id="rId10"/>
    <p:sldId id="505" r:id="rId11"/>
    <p:sldId id="512" r:id="rId12"/>
    <p:sldId id="508" r:id="rId13"/>
    <p:sldId id="518" r:id="rId14"/>
    <p:sldId id="519" r:id="rId15"/>
    <p:sldId id="514" r:id="rId16"/>
    <p:sldId id="515" r:id="rId17"/>
    <p:sldId id="516" r:id="rId18"/>
    <p:sldId id="358" r:id="rId19"/>
    <p:sldId id="520" r:id="rId20"/>
    <p:sldId id="523" r:id="rId21"/>
    <p:sldId id="524" r:id="rId22"/>
    <p:sldId id="517" r:id="rId23"/>
    <p:sldId id="509" r:id="rId24"/>
    <p:sldId id="510" r:id="rId25"/>
    <p:sldId id="511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507"/>
    <a:srgbClr val="00FF00"/>
    <a:srgbClr val="000099"/>
    <a:srgbClr val="008080"/>
    <a:srgbClr val="1C1C1C"/>
    <a:srgbClr val="5F5F5F"/>
    <a:srgbClr val="333333"/>
    <a:srgbClr val="003231"/>
    <a:srgbClr val="4D4D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26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23E4699-260E-4BA1-97D6-7436E66EF2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5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A2B868D8-2067-4425-B220-A04D778FD2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4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8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9E725-1F43-4B3D-839E-160DAD72493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4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7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62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1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E725-1F43-4B3D-839E-160DAD72493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0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9E725-1F43-4B3D-839E-160DAD72493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9E725-1F43-4B3D-839E-160DAD72493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8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9E725-1F43-4B3D-839E-160DAD72493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413663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67663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19111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F5D15E-DE0D-4129-AFCE-EBA8824EA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8D917-D343-4EF8-B8CC-DDD6D3EB2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1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4C7AA-9AE8-470E-A25F-996BFD3597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0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EC3A2-A604-4D35-B057-8DA4857879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3B8F-6DEB-4028-BAC2-1E86AEF614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9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8561C-7C9A-4517-98B1-C2D14525D2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C8DFE-C37E-4E92-920F-6B4EC51B49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FFFD1-D022-4BFF-9DC1-327F50C194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2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622890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79E46-6FDC-43ED-94EC-0EEA706F45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37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C9DF-8382-45ED-8017-CB6DD33E5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5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F017-0809-45B2-9F6B-47F47D5D07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54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20CB-7AEC-4530-854E-C5C89B1270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1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2CB64-E7D2-4182-B831-8829DC17F2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59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2712-85CE-4BFE-BEEB-0AA843868B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14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CFC16-25D9-4CBF-9E50-1F8FE656DB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5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91B4E-3CBD-4978-9D14-14D8C0C24E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13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3F14F-D7F2-45BD-9802-3512F8E35C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7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BD99A-E219-4C3A-82E9-BF209AEAE5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502574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FF19-3183-4397-8022-A6E121A050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77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94711-6C8C-493C-A76A-7AA7ADBE02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3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55D0-BD5E-479A-828C-6845ED9A77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49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96852-6B88-471D-AB3F-8A81DD4872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57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779139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7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95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1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48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721770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7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28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0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362308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66022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284875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</p:spTree>
    <p:extLst>
      <p:ext uri="{BB962C8B-B14F-4D97-AF65-F5344CB8AC3E}">
        <p14:creationId xmlns:p14="http://schemas.microsoft.com/office/powerpoint/2010/main" val="223359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008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rgbClr val="5F5F5F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i="0" dirty="0"/>
          </a:p>
        </p:txBody>
      </p:sp>
      <p:pic>
        <p:nvPicPr>
          <p:cNvPr id="1032" name="Picture 8" descr="logo1234"/>
          <p:cNvPicPr>
            <a:picLocks noChangeAspect="1" noChangeArrowheads="1"/>
          </p:cNvPicPr>
          <p:nvPr userDrawn="1"/>
        </p:nvPicPr>
        <p:blipFill>
          <a:blip r:embed="rId13" cstate="print">
            <a:lum bright="4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6975"/>
            <a:ext cx="114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23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dirty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7B101B17-9140-4882-9D93-AC9004DD401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dirty="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CBDC0150-2045-4063-9EF9-DCC772B447C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i="0" dirty="0"/>
          </a:p>
        </p:txBody>
      </p:sp>
      <p:pic>
        <p:nvPicPr>
          <p:cNvPr id="9" name="Picture 8" descr="logo1234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6975"/>
            <a:ext cx="114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Computer Forensics Show</a:t>
            </a:r>
            <a:r>
              <a:rPr lang="en-US" b="0" dirty="0"/>
              <a:t> </a:t>
            </a:r>
            <a:r>
              <a:rPr lang="en-US" b="0" dirty="0">
                <a:cs typeface="Arial" charset="0"/>
              </a:rPr>
              <a:t>• </a:t>
            </a:r>
            <a:r>
              <a:rPr lang="en-US" dirty="0">
                <a:cs typeface="Arial" charset="0"/>
              </a:rPr>
              <a:t>New York, NY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i="0" dirty="0"/>
          </a:p>
        </p:txBody>
      </p:sp>
      <p:pic>
        <p:nvPicPr>
          <p:cNvPr id="9" name="Picture 8" descr="logo1234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6975"/>
            <a:ext cx="114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9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Dave.Chronister@parametersecurity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sz="quarter" idx="13"/>
          </p:nvPr>
        </p:nvSpPr>
        <p:spPr>
          <a:xfrm>
            <a:off x="457200" y="609600"/>
            <a:ext cx="8305800" cy="137160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en-US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OCR A Std" pitchFamily="49" charset="0"/>
              </a:rPr>
              <a:t>Split Personalities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OCR A Std" pitchFamily="49" charset="0"/>
              </a:rPr>
              <a:t>The Phycology of Social Engineering</a:t>
            </a:r>
          </a:p>
          <a:p>
            <a:pPr>
              <a:buFontTx/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OCR A Std" pitchFamily="49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OCR A Std" pitchFamily="49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52401" y="4343400"/>
            <a:ext cx="335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sz="1400" i="0" dirty="0">
                <a:latin typeface="OCR A Std" pitchFamily="49" charset="0"/>
              </a:rPr>
              <a:t>Dave Chronister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i="0" dirty="0">
                <a:latin typeface="OCR A Std" pitchFamily="49" charset="0"/>
              </a:rPr>
              <a:t>Managing Technical Partner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i="0" dirty="0">
                <a:latin typeface="OCR A Std" pitchFamily="49" charset="0"/>
              </a:rPr>
              <a:t>Parameter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490318" cy="252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>
                <a:latin typeface="OCR A Extended" pitchFamily="50" charset="0"/>
              </a:rPr>
              <a:t>Phishing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548063" cy="495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>
                <a:solidFill>
                  <a:srgbClr val="07B507"/>
                </a:solidFill>
                <a:latin typeface="OCR A Extended" pitchFamily="50" charset="0"/>
              </a:rPr>
              <a:t>?Spot The Fraud?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9" b="19024"/>
          <a:stretch/>
        </p:blipFill>
        <p:spPr bwMode="auto">
          <a:xfrm>
            <a:off x="152400" y="1143000"/>
            <a:ext cx="5715000" cy="3576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9" b="12457"/>
          <a:stretch/>
        </p:blipFill>
        <p:spPr bwMode="auto">
          <a:xfrm>
            <a:off x="2667000" y="3876066"/>
            <a:ext cx="6324600" cy="375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2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7B507"/>
                </a:solidFill>
                <a:latin typeface="OCR A Extended" pitchFamily="50" charset="0"/>
              </a:rPr>
              <a:t>Details in the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>
              <a:latin typeface="OCR A Extended" pitchFamily="50" charset="0"/>
            </a:endParaRPr>
          </a:p>
          <a:p>
            <a:pPr marL="0" indent="0">
              <a:buNone/>
            </a:pPr>
            <a:r>
              <a:rPr lang="en-US" sz="2000" b="1" dirty="0">
                <a:latin typeface="OCR A Extended" pitchFamily="50" charset="0"/>
              </a:rPr>
              <a:t>http://www.mcdonalds.com.menu.nutrition.mks.info</a:t>
            </a:r>
          </a:p>
          <a:p>
            <a:pPr marL="0" indent="0">
              <a:buNone/>
            </a:pPr>
            <a:endParaRPr lang="en-US" sz="2000" b="1" dirty="0">
              <a:latin typeface="OCR A Extended" pitchFamily="50" charset="0"/>
            </a:endParaRPr>
          </a:p>
          <a:p>
            <a:pPr marL="0" indent="0">
              <a:buNone/>
            </a:pPr>
            <a:r>
              <a:rPr lang="en-US" sz="2000" b="1" dirty="0">
                <a:latin typeface="OCR A Extended" pitchFamily="50" charset="0"/>
              </a:rPr>
              <a:t>http://www.mcdonalds.com</a:t>
            </a:r>
          </a:p>
          <a:p>
            <a:pPr marL="0" indent="0">
              <a:buNone/>
            </a:pPr>
            <a:endParaRPr lang="en-US" sz="2000" b="1" dirty="0">
              <a:latin typeface="OCR A Extended" pitchFamily="50" charset="0"/>
            </a:endParaRPr>
          </a:p>
          <a:p>
            <a:pPr marL="0" indent="0">
              <a:buNone/>
            </a:pPr>
            <a:r>
              <a:rPr lang="en-US" sz="2000" b="1" dirty="0">
                <a:latin typeface="OCR A Extended" pitchFamily="50" charset="0"/>
              </a:rPr>
              <a:t>http://www.mcdonalds.com.contest.entryls.com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3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OCR A Std" pitchFamily="49" charset="0"/>
              </a:rPr>
              <a:t>Phishing Emails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222" b="41100"/>
          <a:stretch/>
        </p:blipFill>
        <p:spPr bwMode="auto">
          <a:xfrm>
            <a:off x="1263092" y="1524000"/>
            <a:ext cx="7565811" cy="4800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336" r="46829" b="35827"/>
          <a:stretch/>
        </p:blipFill>
        <p:spPr>
          <a:xfrm>
            <a:off x="609600" y="678110"/>
            <a:ext cx="8077200" cy="51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/>
              <a:t>Inspiration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794" y="2107406"/>
            <a:ext cx="5105400" cy="2871788"/>
          </a:xfrm>
        </p:spPr>
      </p:pic>
    </p:spTree>
    <p:extLst>
      <p:ext uri="{BB962C8B-B14F-4D97-AF65-F5344CB8AC3E}">
        <p14:creationId xmlns:p14="http://schemas.microsoft.com/office/powerpoint/2010/main" val="4954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762000"/>
          </a:xfrm>
        </p:spPr>
        <p:txBody>
          <a:bodyPr/>
          <a:lstStyle/>
          <a:p>
            <a:pPr algn="ctr"/>
            <a:r>
              <a:rPr lang="en-US" dirty="0"/>
              <a:t>Conditioning Behavior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96685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CR A Std"/>
              </a:rPr>
              <a:t>Condition Behavior through Security Awareness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391400" cy="273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latin typeface="OCR A Extended" panose="02010509020102010303" pitchFamily="50" charset="0"/>
              </a:rPr>
              <a:t>On-Going program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latin typeface="OCR A Extended" panose="02010509020102010303" pitchFamily="50" charset="0"/>
              </a:rPr>
              <a:t>Defense must be second nature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latin typeface="OCR A Extended" panose="02010509020102010303" pitchFamily="50" charset="0"/>
              </a:rPr>
              <a:t>Humans will eventually fail, because they’re human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latin typeface="OCR A Extended" panose="02010509020102010303" pitchFamily="50" charset="0"/>
              </a:rPr>
              <a:t>Encourage to learn from the mistakes of others</a:t>
            </a:r>
          </a:p>
        </p:txBody>
      </p:sp>
    </p:spTree>
    <p:extLst>
      <p:ext uri="{BB962C8B-B14F-4D97-AF65-F5344CB8AC3E}">
        <p14:creationId xmlns:p14="http://schemas.microsoft.com/office/powerpoint/2010/main" val="32961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9050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latin typeface="OCR A Extended" panose="02010509020102010303" pitchFamily="50" charset="0"/>
              </a:rPr>
              <a:t>Social Engineering does not happen because someone is stupid.  Social Engineering exploits emotions.</a:t>
            </a:r>
          </a:p>
        </p:txBody>
      </p:sp>
    </p:spTree>
    <p:extLst>
      <p:ext uri="{BB962C8B-B14F-4D97-AF65-F5344CB8AC3E}">
        <p14:creationId xmlns:p14="http://schemas.microsoft.com/office/powerpoint/2010/main" val="980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905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latin typeface="OCR A Extended" panose="02010509020102010303" pitchFamily="50" charset="0"/>
              </a:rPr>
              <a:t>Everyone is vulnerable to 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529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8750" y="685800"/>
            <a:ext cx="842525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OCR A Std" pitchFamily="49" charset="0"/>
              </a:rPr>
              <a:t>About Me</a:t>
            </a:r>
          </a:p>
          <a:p>
            <a:pPr marL="0" indent="0">
              <a:buNone/>
            </a:pPr>
            <a:endParaRPr lang="en-US" sz="2300" dirty="0">
              <a:solidFill>
                <a:schemeClr val="tx1">
                  <a:lumMod val="75000"/>
                </a:schemeClr>
              </a:solidFill>
              <a:latin typeface="OCR A Std" pitchFamily="49" charset="0"/>
            </a:endParaRPr>
          </a:p>
          <a:p>
            <a:r>
              <a:rPr lang="en-US" sz="2400" i="1" dirty="0">
                <a:latin typeface="OCR A Std"/>
                <a:cs typeface="OCR A Std"/>
              </a:rPr>
              <a:t>Security Practitioner</a:t>
            </a:r>
          </a:p>
          <a:p>
            <a:r>
              <a:rPr lang="en-US" sz="2400" i="1" dirty="0">
                <a:latin typeface="OCR A Std"/>
                <a:cs typeface="OCR A Std"/>
              </a:rPr>
              <a:t>Ethical Hacker</a:t>
            </a:r>
          </a:p>
          <a:p>
            <a:r>
              <a:rPr lang="en-US" sz="2400" i="1" dirty="0">
                <a:latin typeface="OCR A Std"/>
                <a:cs typeface="OCR A Std"/>
              </a:rPr>
              <a:t>Forensic Investigator</a:t>
            </a:r>
          </a:p>
          <a:p>
            <a:pPr lvl="1"/>
            <a:r>
              <a:rPr lang="en-US" sz="2000" i="1" dirty="0">
                <a:latin typeface="OCR A Std"/>
                <a:cs typeface="OCR A Std"/>
              </a:rPr>
              <a:t>(MO PI Lic#2012039253)</a:t>
            </a:r>
          </a:p>
          <a:p>
            <a:r>
              <a:rPr lang="en-US" sz="2400" i="1" dirty="0">
                <a:latin typeface="OCR A Std"/>
                <a:cs typeface="OCR A Std"/>
              </a:rPr>
              <a:t>Instructor</a:t>
            </a:r>
          </a:p>
          <a:p>
            <a:r>
              <a:rPr lang="en-US" sz="2400" i="1" dirty="0">
                <a:latin typeface="OCR A Std"/>
                <a:cs typeface="OCR A Std"/>
              </a:rPr>
              <a:t>PCI-QSA, PCI-ASV</a:t>
            </a:r>
          </a:p>
          <a:p>
            <a:r>
              <a:rPr lang="en-US" sz="2400" i="1" dirty="0">
                <a:latin typeface="OCR A Std"/>
                <a:cs typeface="OCR A Std"/>
              </a:rPr>
              <a:t>Co-Founder Parameter Security</a:t>
            </a:r>
          </a:p>
          <a:p>
            <a:r>
              <a:rPr lang="en-US" sz="2400" i="1" dirty="0">
                <a:latin typeface="OCR A Std"/>
                <a:cs typeface="OCR A Std"/>
              </a:rPr>
              <a:t>We Find, Not Fix Issues</a:t>
            </a:r>
          </a:p>
          <a:p>
            <a:pPr marL="0" indent="0">
              <a:buNone/>
            </a:pPr>
            <a:endParaRPr lang="en-US" sz="2300" dirty="0">
              <a:solidFill>
                <a:schemeClr val="tx1">
                  <a:lumMod val="75000"/>
                </a:schemeClr>
              </a:solidFill>
              <a:latin typeface="OCR A Std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1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9050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latin typeface="OCR A Extended" panose="02010509020102010303" pitchFamily="50" charset="0"/>
              </a:rPr>
              <a:t>Successful Social Engineering Attacks are very subtle.</a:t>
            </a:r>
          </a:p>
        </p:txBody>
      </p:sp>
    </p:spTree>
    <p:extLst>
      <p:ext uri="{BB962C8B-B14F-4D97-AF65-F5344CB8AC3E}">
        <p14:creationId xmlns:p14="http://schemas.microsoft.com/office/powerpoint/2010/main" val="2973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9050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latin typeface="OCR A Extended" panose="02010509020102010303" pitchFamily="50" charset="0"/>
              </a:rPr>
              <a:t>Technology will not stop Social Engineering attacks.  User security education is the best defense.</a:t>
            </a:r>
          </a:p>
        </p:txBody>
      </p:sp>
    </p:spTree>
    <p:extLst>
      <p:ext uri="{BB962C8B-B14F-4D97-AF65-F5344CB8AC3E}">
        <p14:creationId xmlns:p14="http://schemas.microsoft.com/office/powerpoint/2010/main" val="42680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108633" cy="1506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1568199" cy="182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457200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OCR A Extended" panose="02010509020102010303" pitchFamily="50" charset="0"/>
              </a:rPr>
              <a:t>Questions?</a:t>
            </a:r>
          </a:p>
          <a:p>
            <a:pPr marL="0" indent="0" algn="ctr">
              <a:buNone/>
            </a:pPr>
            <a:endParaRPr lang="en-US" sz="5400" dirty="0">
              <a:latin typeface="OCR A Extended" panose="02010509020102010303" pitchFamily="50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OCR A Extended" panose="02010509020102010303" pitchFamily="50" charset="0"/>
                <a:hlinkClick r:id="rId4"/>
              </a:rPr>
              <a:t>Dave.Chronister@parametersecurity.com</a:t>
            </a:r>
            <a:endParaRPr lang="en-US" sz="2000" dirty="0">
              <a:latin typeface="OCR A Extended" panose="02010509020102010303" pitchFamily="50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OCR A Extended" panose="02010509020102010303" pitchFamily="50" charset="0"/>
              </a:rPr>
              <a:t>@</a:t>
            </a:r>
            <a:r>
              <a:rPr lang="en-US" sz="2000" dirty="0" err="1">
                <a:latin typeface="OCR A Extended" panose="02010509020102010303" pitchFamily="50" charset="0"/>
              </a:rPr>
              <a:t>Bagomojo</a:t>
            </a:r>
            <a:endParaRPr lang="en-US" sz="2000" dirty="0">
              <a:latin typeface="OCR A Extended" panose="02010509020102010303" pitchFamily="50" charset="0"/>
            </a:endParaRPr>
          </a:p>
          <a:p>
            <a:pPr marL="0" indent="0" algn="ctr">
              <a:buNone/>
            </a:pPr>
            <a:endParaRPr lang="en-US" sz="2000" dirty="0">
              <a:latin typeface="OCR A Extended" panose="02010509020102010303" pitchFamily="50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OCR A Extended" panose="02010509020102010303" pitchFamily="50" charset="0"/>
              </a:rPr>
              <a:t>www.ParameterSecurity.com</a:t>
            </a:r>
            <a:endParaRPr lang="en-US" sz="1800" dirty="0">
              <a:latin typeface="OCR A Extended" panose="02010509020102010303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412" y="152400"/>
            <a:ext cx="4734697" cy="2748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1509713" cy="213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" y="4114800"/>
            <a:ext cx="1717589" cy="17052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951" y="4114800"/>
            <a:ext cx="1458097" cy="1507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4131275"/>
            <a:ext cx="1471430" cy="149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30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08976" cy="2322576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1371600" y="304800"/>
            <a:ext cx="6858000" cy="5257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72618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5861824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0" dirty="0">
                <a:latin typeface="OCR A Extended" panose="02010509020102010303" pitchFamily="50" charset="0"/>
              </a:rPr>
              <a:t>Bill</a:t>
            </a:r>
            <a:endParaRPr lang="en-US" b="1" i="0" dirty="0">
              <a:latin typeface="OCR A Extended" panose="020105090201020103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2203"/>
            <a:ext cx="3726180" cy="5371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840" y="1143000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latin typeface="OCR A Extended" panose="02010509020102010303" pitchFamily="50" charset="0"/>
              </a:rPr>
              <a:t>Logic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2203"/>
            <a:ext cx="3649980" cy="5352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113779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latin typeface="OCR A Extended" panose="02010509020102010303" pitchFamily="50" charset="0"/>
              </a:rPr>
              <a:t>Emotion</a:t>
            </a:r>
          </a:p>
        </p:txBody>
      </p:sp>
    </p:spTree>
    <p:extLst>
      <p:ext uri="{BB962C8B-B14F-4D97-AF65-F5344CB8AC3E}">
        <p14:creationId xmlns:p14="http://schemas.microsoft.com/office/powerpoint/2010/main" val="28351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86814"/>
            <a:ext cx="3657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9120" y="7620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i="0" dirty="0">
                <a:latin typeface="OCR A Extended" panose="02010509020102010303" pitchFamily="50" charset="0"/>
              </a:rPr>
              <a:t>“Cogito ergo sum”</a:t>
            </a:r>
            <a:endParaRPr lang="en-US" sz="6600" dirty="0">
              <a:latin typeface="OCR A Extended" panose="020105090201020103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648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0" dirty="0">
                <a:latin typeface="OCR A Extended" panose="02010509020102010303" pitchFamily="50" charset="0"/>
              </a:rPr>
              <a:t>-René </a:t>
            </a:r>
            <a:r>
              <a:rPr lang="en-US" sz="3200" b="1" i="0" dirty="0">
                <a:latin typeface="OCR A Extended" panose="02010509020102010303" pitchFamily="50" charset="0"/>
              </a:rPr>
              <a:t>Descartes</a:t>
            </a:r>
            <a:endParaRPr lang="en-US" sz="3200" dirty="0">
              <a:latin typeface="OCR A Extended" panose="020105090201020103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" y="1120676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i="0" dirty="0">
                <a:latin typeface="OCR A Extended" panose="02010509020102010303" pitchFamily="50" charset="0"/>
              </a:rPr>
              <a:t>“I think therefore I am.”</a:t>
            </a:r>
          </a:p>
        </p:txBody>
      </p:sp>
    </p:spTree>
    <p:extLst>
      <p:ext uri="{BB962C8B-B14F-4D97-AF65-F5344CB8AC3E}">
        <p14:creationId xmlns:p14="http://schemas.microsoft.com/office/powerpoint/2010/main" val="33213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5562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/>
              <a:t>Hence, in order to have anything like a complete theory of human rationality, we have to understand what role emotion plays in it.</a:t>
            </a:r>
          </a:p>
          <a:p>
            <a:endParaRPr lang="en-US" sz="3200" i="0" dirty="0"/>
          </a:p>
          <a:p>
            <a:pPr algn="ctr"/>
            <a:r>
              <a:rPr lang="en-US" sz="2400" dirty="0"/>
              <a:t>--A Reason in Human Affair</a:t>
            </a:r>
          </a:p>
          <a:p>
            <a:endParaRPr lang="en-US" sz="3200" i="0" dirty="0"/>
          </a:p>
        </p:txBody>
      </p:sp>
      <p:pic>
        <p:nvPicPr>
          <p:cNvPr id="1028" name="Picture 4" descr="http://diva.library.cmu.edu/Simon/herbertsim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685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Herbert Simon</a:t>
            </a:r>
          </a:p>
        </p:txBody>
      </p:sp>
    </p:spTree>
    <p:extLst>
      <p:ext uri="{BB962C8B-B14F-4D97-AF65-F5344CB8AC3E}">
        <p14:creationId xmlns:p14="http://schemas.microsoft.com/office/powerpoint/2010/main" val="4088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0" dirty="0"/>
              <a:t>Emotional Triggers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0" dirty="0"/>
              <a:t>Overwhelm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0" dirty="0"/>
              <a:t>Reciprocation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0" dirty="0"/>
              <a:t>Deceptive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0" dirty="0"/>
              <a:t>Moral Duty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0" dirty="0"/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46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85344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5433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57912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latin typeface="OCR A Extended" panose="02010509020102010303" pitchFamily="50" charset="0"/>
              </a:rPr>
              <a:t> Antonio </a:t>
            </a:r>
            <a:r>
              <a:rPr lang="en-US" i="0" dirty="0" err="1">
                <a:latin typeface="OCR A Extended" panose="02010509020102010303" pitchFamily="50" charset="0"/>
              </a:rPr>
              <a:t>Damasio</a:t>
            </a:r>
            <a:endParaRPr lang="en-US" i="0" dirty="0">
              <a:latin typeface="OCR A Extended" panose="02010509020102010303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69655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>
                <a:latin typeface="OCR A Std"/>
              </a:rPr>
              <a:t>No matter how much a person analyzes, emotion will always determine the decision</a:t>
            </a:r>
          </a:p>
        </p:txBody>
      </p:sp>
    </p:spTree>
    <p:extLst>
      <p:ext uri="{BB962C8B-B14F-4D97-AF65-F5344CB8AC3E}">
        <p14:creationId xmlns:p14="http://schemas.microsoft.com/office/powerpoint/2010/main" val="20301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0</TotalTime>
  <Words>232</Words>
  <Application>Microsoft Office PowerPoint</Application>
  <PresentationFormat>On-screen Show (4:3)</PresentationFormat>
  <Paragraphs>71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Default Design</vt:lpstr>
      <vt:lpstr>Custom Design</vt:lpstr>
      <vt:lpstr>1_Custom Design</vt:lpstr>
      <vt:lpstr>Horizon</vt:lpstr>
      <vt:lpstr>1_Horizon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Phishing</vt:lpstr>
      <vt:lpstr>?Spot The Fraud?</vt:lpstr>
      <vt:lpstr>Details in the URL</vt:lpstr>
      <vt:lpstr>PowerPoint Presentation</vt:lpstr>
      <vt:lpstr>PowerPoint Presentation</vt:lpstr>
      <vt:lpstr>Inspiration</vt:lpstr>
      <vt:lpstr>Conditioning Behavior</vt:lpstr>
      <vt:lpstr>Condition Behavior through Security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2011-09-14T15:01:51Z</dcterms:created>
  <dcterms:modified xsi:type="dcterms:W3CDTF">2016-11-11T13:40:16Z</dcterms:modified>
</cp:coreProperties>
</file>