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</p:sldMasterIdLst>
  <p:notesMasterIdLst>
    <p:notesMasterId r:id="rId25"/>
  </p:notesMasterIdLst>
  <p:sldIdLst>
    <p:sldId id="270" r:id="rId2"/>
    <p:sldId id="6311" r:id="rId3"/>
    <p:sldId id="1324" r:id="rId4"/>
    <p:sldId id="2128751733" r:id="rId5"/>
    <p:sldId id="2128751736" r:id="rId6"/>
    <p:sldId id="2128751735" r:id="rId7"/>
    <p:sldId id="1436" r:id="rId8"/>
    <p:sldId id="10759" r:id="rId9"/>
    <p:sldId id="2128751749" r:id="rId10"/>
    <p:sldId id="2128751710" r:id="rId11"/>
    <p:sldId id="1063" r:id="rId12"/>
    <p:sldId id="10763" r:id="rId13"/>
    <p:sldId id="412" r:id="rId14"/>
    <p:sldId id="1333" r:id="rId15"/>
    <p:sldId id="1331" r:id="rId16"/>
    <p:sldId id="1317" r:id="rId17"/>
    <p:sldId id="1319" r:id="rId18"/>
    <p:sldId id="1292" r:id="rId19"/>
    <p:sldId id="10778" r:id="rId20"/>
    <p:sldId id="449" r:id="rId21"/>
    <p:sldId id="2128751750" r:id="rId22"/>
    <p:sldId id="274" r:id="rId23"/>
    <p:sldId id="275" r:id="rId2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2044"/>
    <a:srgbClr val="8CD31F"/>
    <a:srgbClr val="F6F8FA"/>
    <a:srgbClr val="ECECEC"/>
    <a:srgbClr val="164D79"/>
    <a:srgbClr val="0E345E"/>
    <a:srgbClr val="0E2E58"/>
    <a:srgbClr val="053A59"/>
    <a:srgbClr val="011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0"/>
    <p:restoredTop sz="96240"/>
  </p:normalViewPr>
  <p:slideViewPr>
    <p:cSldViewPr snapToGrid="0" snapToObjects="1">
      <p:cViewPr varScale="1">
        <p:scale>
          <a:sx n="125" d="100"/>
          <a:sy n="125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DFE2A-EC5E-C14F-A0C1-A6DFF8331CD5}" type="doc">
      <dgm:prSet loTypeId="urn:microsoft.com/office/officeart/2005/8/layout/radial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A9AB3B-A10F-3944-BF6E-0304966990A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Entropy</a:t>
          </a:r>
        </a:p>
      </dgm:t>
    </dgm:pt>
    <dgm:pt modelId="{056CD69C-D456-E84F-BABE-BA91B0828F3A}" type="parTrans" cxnId="{4D71FA9B-C654-FC46-B368-CDB731800B2D}">
      <dgm:prSet/>
      <dgm:spPr/>
      <dgm:t>
        <a:bodyPr/>
        <a:lstStyle/>
        <a:p>
          <a:endParaRPr lang="en-US"/>
        </a:p>
      </dgm:t>
    </dgm:pt>
    <dgm:pt modelId="{3C36AE01-A9E1-104C-8CC5-71CDBD203550}" type="sibTrans" cxnId="{4D71FA9B-C654-FC46-B368-CDB731800B2D}">
      <dgm:prSet/>
      <dgm:spPr/>
      <dgm:t>
        <a:bodyPr/>
        <a:lstStyle/>
        <a:p>
          <a:endParaRPr lang="en-US"/>
        </a:p>
      </dgm:t>
    </dgm:pt>
    <dgm:pt modelId="{03DECB5F-6F0E-F44C-9738-2B9902683475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/>
            <a:t>Lexical</a:t>
          </a:r>
          <a:endParaRPr lang="en-US" dirty="0"/>
        </a:p>
      </dgm:t>
    </dgm:pt>
    <dgm:pt modelId="{3FDC7B1A-449C-8D4E-AE31-3DB08FB163AC}" type="parTrans" cxnId="{98256441-B630-6E4B-9C8A-7CF58E768FCA}">
      <dgm:prSet/>
      <dgm:spPr/>
      <dgm:t>
        <a:bodyPr/>
        <a:lstStyle/>
        <a:p>
          <a:endParaRPr lang="en-US"/>
        </a:p>
      </dgm:t>
    </dgm:pt>
    <dgm:pt modelId="{B1A7A788-B73E-B34D-BACA-2A03BEF8D1CB}" type="sibTrans" cxnId="{98256441-B630-6E4B-9C8A-7CF58E768FCA}">
      <dgm:prSet/>
      <dgm:spPr/>
      <dgm:t>
        <a:bodyPr/>
        <a:lstStyle/>
        <a:p>
          <a:endParaRPr lang="en-US"/>
        </a:p>
      </dgm:t>
    </dgm:pt>
    <dgm:pt modelId="{C873E4C0-534D-9041-B017-F0B1B9E15233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N-Gram</a:t>
          </a:r>
        </a:p>
      </dgm:t>
    </dgm:pt>
    <dgm:pt modelId="{DC5F7FDA-170C-134A-9820-55CBB7C14BF4}" type="parTrans" cxnId="{12A93A48-CF2F-7042-AF8B-1E5A03B3A65E}">
      <dgm:prSet/>
      <dgm:spPr/>
      <dgm:t>
        <a:bodyPr/>
        <a:lstStyle/>
        <a:p>
          <a:endParaRPr lang="en-US"/>
        </a:p>
      </dgm:t>
    </dgm:pt>
    <dgm:pt modelId="{81798F57-90FA-DB4A-A7B8-A3F43F54B843}" type="sibTrans" cxnId="{12A93A48-CF2F-7042-AF8B-1E5A03B3A65E}">
      <dgm:prSet/>
      <dgm:spPr/>
      <dgm:t>
        <a:bodyPr/>
        <a:lstStyle/>
        <a:p>
          <a:endParaRPr lang="en-US"/>
        </a:p>
      </dgm:t>
    </dgm:pt>
    <dgm:pt modelId="{35F27619-1DF1-DA4C-A570-78FC0F4EC20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/>
            <a:t>Frequency</a:t>
          </a:r>
          <a:endParaRPr lang="en-US" dirty="0"/>
        </a:p>
      </dgm:t>
    </dgm:pt>
    <dgm:pt modelId="{80CB7E79-881C-2E4D-96DB-DE558CBD1860}" type="parTrans" cxnId="{FE94F8E8-5831-2345-97C6-972E9CB2239C}">
      <dgm:prSet/>
      <dgm:spPr/>
      <dgm:t>
        <a:bodyPr/>
        <a:lstStyle/>
        <a:p>
          <a:endParaRPr lang="en-US"/>
        </a:p>
      </dgm:t>
    </dgm:pt>
    <dgm:pt modelId="{BA8F1697-7718-6847-A1BD-671E78699A1D}" type="sibTrans" cxnId="{FE94F8E8-5831-2345-97C6-972E9CB2239C}">
      <dgm:prSet/>
      <dgm:spPr/>
      <dgm:t>
        <a:bodyPr/>
        <a:lstStyle/>
        <a:p>
          <a:endParaRPr lang="en-US"/>
        </a:p>
      </dgm:t>
    </dgm:pt>
    <dgm:pt modelId="{CB1A2CD5-D904-0843-BE70-0D057583FAE0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dirty="0"/>
            <a:t>Behavioral Analysis</a:t>
          </a:r>
        </a:p>
      </dgm:t>
    </dgm:pt>
    <dgm:pt modelId="{C3B7D4E3-F4C0-D941-9D2F-32C5E3BAF568}" type="parTrans" cxnId="{9631D944-4FA2-8A46-B068-467026B3E952}">
      <dgm:prSet/>
      <dgm:spPr/>
      <dgm:t>
        <a:bodyPr/>
        <a:lstStyle/>
        <a:p>
          <a:endParaRPr lang="en-US"/>
        </a:p>
      </dgm:t>
    </dgm:pt>
    <dgm:pt modelId="{16D22722-9D7B-9148-8CCD-B140354E7E20}" type="sibTrans" cxnId="{9631D944-4FA2-8A46-B068-467026B3E952}">
      <dgm:prSet/>
      <dgm:spPr/>
      <dgm:t>
        <a:bodyPr/>
        <a:lstStyle/>
        <a:p>
          <a:endParaRPr lang="en-US"/>
        </a:p>
      </dgm:t>
    </dgm:pt>
    <dgm:pt modelId="{16AC73F6-343E-A945-8126-59A79D31DF7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/>
            <a:t>Size</a:t>
          </a:r>
          <a:endParaRPr lang="en-US" dirty="0"/>
        </a:p>
      </dgm:t>
    </dgm:pt>
    <dgm:pt modelId="{8CCB5551-37CC-8743-A60A-5CF826DD8A98}" type="parTrans" cxnId="{0B29A1E9-2337-2148-AFA2-8BFEC18BE63A}">
      <dgm:prSet/>
      <dgm:spPr/>
      <dgm:t>
        <a:bodyPr/>
        <a:lstStyle/>
        <a:p>
          <a:endParaRPr lang="en-US"/>
        </a:p>
      </dgm:t>
    </dgm:pt>
    <dgm:pt modelId="{915D9DAB-77D2-C64F-9090-CA2156002F21}" type="sibTrans" cxnId="{0B29A1E9-2337-2148-AFA2-8BFEC18BE63A}">
      <dgm:prSet/>
      <dgm:spPr/>
      <dgm:t>
        <a:bodyPr/>
        <a:lstStyle/>
        <a:p>
          <a:endParaRPr lang="en-US"/>
        </a:p>
      </dgm:t>
    </dgm:pt>
    <dgm:pt modelId="{1757D5E4-481F-C34C-924D-58AB5E1F96EE}" type="pres">
      <dgm:prSet presAssocID="{1D1DFE2A-EC5E-C14F-A0C1-A6DFF8331CD5}" presName="composite" presStyleCnt="0">
        <dgm:presLayoutVars>
          <dgm:chMax val="1"/>
          <dgm:dir/>
          <dgm:resizeHandles val="exact"/>
        </dgm:presLayoutVars>
      </dgm:prSet>
      <dgm:spPr/>
    </dgm:pt>
    <dgm:pt modelId="{0BC7EDDE-A69A-144E-A809-6B0DFD1A4763}" type="pres">
      <dgm:prSet presAssocID="{1D1DFE2A-EC5E-C14F-A0C1-A6DFF8331CD5}" presName="radial" presStyleCnt="0">
        <dgm:presLayoutVars>
          <dgm:animLvl val="ctr"/>
        </dgm:presLayoutVars>
      </dgm:prSet>
      <dgm:spPr/>
    </dgm:pt>
    <dgm:pt modelId="{C3FC4DD3-1B6F-FB49-ABC5-D2E6C54272B3}" type="pres">
      <dgm:prSet presAssocID="{CB1A2CD5-D904-0843-BE70-0D057583FAE0}" presName="centerShape" presStyleLbl="vennNode1" presStyleIdx="0" presStyleCnt="6"/>
      <dgm:spPr/>
    </dgm:pt>
    <dgm:pt modelId="{E9755F53-0DDA-7846-B393-C7A59A4A5764}" type="pres">
      <dgm:prSet presAssocID="{75A9AB3B-A10F-3944-BF6E-0304966990AF}" presName="node" presStyleLbl="vennNode1" presStyleIdx="1" presStyleCnt="6">
        <dgm:presLayoutVars>
          <dgm:bulletEnabled val="1"/>
        </dgm:presLayoutVars>
      </dgm:prSet>
      <dgm:spPr/>
    </dgm:pt>
    <dgm:pt modelId="{C63B008A-FB2C-C646-B03A-1603C56D2572}" type="pres">
      <dgm:prSet presAssocID="{03DECB5F-6F0E-F44C-9738-2B9902683475}" presName="node" presStyleLbl="vennNode1" presStyleIdx="2" presStyleCnt="6">
        <dgm:presLayoutVars>
          <dgm:bulletEnabled val="1"/>
        </dgm:presLayoutVars>
      </dgm:prSet>
      <dgm:spPr/>
    </dgm:pt>
    <dgm:pt modelId="{D8668C72-19E6-2045-82B1-507DF8DCD27B}" type="pres">
      <dgm:prSet presAssocID="{C873E4C0-534D-9041-B017-F0B1B9E15233}" presName="node" presStyleLbl="vennNode1" presStyleIdx="3" presStyleCnt="6">
        <dgm:presLayoutVars>
          <dgm:bulletEnabled val="1"/>
        </dgm:presLayoutVars>
      </dgm:prSet>
      <dgm:spPr/>
    </dgm:pt>
    <dgm:pt modelId="{7E5BFC8E-9EF4-2343-8C49-4BCA1ACAA076}" type="pres">
      <dgm:prSet presAssocID="{35F27619-1DF1-DA4C-A570-78FC0F4EC206}" presName="node" presStyleLbl="vennNode1" presStyleIdx="4" presStyleCnt="6">
        <dgm:presLayoutVars>
          <dgm:bulletEnabled val="1"/>
        </dgm:presLayoutVars>
      </dgm:prSet>
      <dgm:spPr/>
    </dgm:pt>
    <dgm:pt modelId="{74BB41B0-398C-3B4D-803A-5CA21D1E2638}" type="pres">
      <dgm:prSet presAssocID="{16AC73F6-343E-A945-8126-59A79D31DF7F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14DF7E13-9E3B-2542-84DB-9F9BB07CE60F}" type="presOf" srcId="{C873E4C0-534D-9041-B017-F0B1B9E15233}" destId="{D8668C72-19E6-2045-82B1-507DF8DCD27B}" srcOrd="0" destOrd="0" presId="urn:microsoft.com/office/officeart/2005/8/layout/radial3"/>
    <dgm:cxn modelId="{98256441-B630-6E4B-9C8A-7CF58E768FCA}" srcId="{CB1A2CD5-D904-0843-BE70-0D057583FAE0}" destId="{03DECB5F-6F0E-F44C-9738-2B9902683475}" srcOrd="1" destOrd="0" parTransId="{3FDC7B1A-449C-8D4E-AE31-3DB08FB163AC}" sibTransId="{B1A7A788-B73E-B34D-BACA-2A03BEF8D1CB}"/>
    <dgm:cxn modelId="{0B68EA41-7D76-AB45-912E-CEC68323005A}" type="presOf" srcId="{1D1DFE2A-EC5E-C14F-A0C1-A6DFF8331CD5}" destId="{1757D5E4-481F-C34C-924D-58AB5E1F96EE}" srcOrd="0" destOrd="0" presId="urn:microsoft.com/office/officeart/2005/8/layout/radial3"/>
    <dgm:cxn modelId="{9631D944-4FA2-8A46-B068-467026B3E952}" srcId="{1D1DFE2A-EC5E-C14F-A0C1-A6DFF8331CD5}" destId="{CB1A2CD5-D904-0843-BE70-0D057583FAE0}" srcOrd="0" destOrd="0" parTransId="{C3B7D4E3-F4C0-D941-9D2F-32C5E3BAF568}" sibTransId="{16D22722-9D7B-9148-8CCD-B140354E7E20}"/>
    <dgm:cxn modelId="{12A93A48-CF2F-7042-AF8B-1E5A03B3A65E}" srcId="{CB1A2CD5-D904-0843-BE70-0D057583FAE0}" destId="{C873E4C0-534D-9041-B017-F0B1B9E15233}" srcOrd="2" destOrd="0" parTransId="{DC5F7FDA-170C-134A-9820-55CBB7C14BF4}" sibTransId="{81798F57-90FA-DB4A-A7B8-A3F43F54B843}"/>
    <dgm:cxn modelId="{5DB0CC90-B4AA-EC41-BF49-015AE3539725}" type="presOf" srcId="{CB1A2CD5-D904-0843-BE70-0D057583FAE0}" destId="{C3FC4DD3-1B6F-FB49-ABC5-D2E6C54272B3}" srcOrd="0" destOrd="0" presId="urn:microsoft.com/office/officeart/2005/8/layout/radial3"/>
    <dgm:cxn modelId="{19751296-A970-2840-AA1A-BED529FDC0BF}" type="presOf" srcId="{03DECB5F-6F0E-F44C-9738-2B9902683475}" destId="{C63B008A-FB2C-C646-B03A-1603C56D2572}" srcOrd="0" destOrd="0" presId="urn:microsoft.com/office/officeart/2005/8/layout/radial3"/>
    <dgm:cxn modelId="{F78D169A-E045-A547-8BAE-378685ADA271}" type="presOf" srcId="{35F27619-1DF1-DA4C-A570-78FC0F4EC206}" destId="{7E5BFC8E-9EF4-2343-8C49-4BCA1ACAA076}" srcOrd="0" destOrd="0" presId="urn:microsoft.com/office/officeart/2005/8/layout/radial3"/>
    <dgm:cxn modelId="{4D71FA9B-C654-FC46-B368-CDB731800B2D}" srcId="{CB1A2CD5-D904-0843-BE70-0D057583FAE0}" destId="{75A9AB3B-A10F-3944-BF6E-0304966990AF}" srcOrd="0" destOrd="0" parTransId="{056CD69C-D456-E84F-BABE-BA91B0828F3A}" sibTransId="{3C36AE01-A9E1-104C-8CC5-71CDBD203550}"/>
    <dgm:cxn modelId="{7096AFC5-2DAA-7B47-9A1F-4E43E5A3C716}" type="presOf" srcId="{16AC73F6-343E-A945-8126-59A79D31DF7F}" destId="{74BB41B0-398C-3B4D-803A-5CA21D1E2638}" srcOrd="0" destOrd="0" presId="urn:microsoft.com/office/officeart/2005/8/layout/radial3"/>
    <dgm:cxn modelId="{CE4D32D2-0EEA-B644-B87E-B9E6C5578BCB}" type="presOf" srcId="{75A9AB3B-A10F-3944-BF6E-0304966990AF}" destId="{E9755F53-0DDA-7846-B393-C7A59A4A5764}" srcOrd="0" destOrd="0" presId="urn:microsoft.com/office/officeart/2005/8/layout/radial3"/>
    <dgm:cxn modelId="{FE94F8E8-5831-2345-97C6-972E9CB2239C}" srcId="{CB1A2CD5-D904-0843-BE70-0D057583FAE0}" destId="{35F27619-1DF1-DA4C-A570-78FC0F4EC206}" srcOrd="3" destOrd="0" parTransId="{80CB7E79-881C-2E4D-96DB-DE558CBD1860}" sibTransId="{BA8F1697-7718-6847-A1BD-671E78699A1D}"/>
    <dgm:cxn modelId="{0B29A1E9-2337-2148-AFA2-8BFEC18BE63A}" srcId="{CB1A2CD5-D904-0843-BE70-0D057583FAE0}" destId="{16AC73F6-343E-A945-8126-59A79D31DF7F}" srcOrd="4" destOrd="0" parTransId="{8CCB5551-37CC-8743-A60A-5CF826DD8A98}" sibTransId="{915D9DAB-77D2-C64F-9090-CA2156002F21}"/>
    <dgm:cxn modelId="{89AD38C5-C0CC-C44C-A076-C8EBF024F130}" type="presParOf" srcId="{1757D5E4-481F-C34C-924D-58AB5E1F96EE}" destId="{0BC7EDDE-A69A-144E-A809-6B0DFD1A4763}" srcOrd="0" destOrd="0" presId="urn:microsoft.com/office/officeart/2005/8/layout/radial3"/>
    <dgm:cxn modelId="{78A4E86E-95DF-1C4C-A515-E062F9CC088D}" type="presParOf" srcId="{0BC7EDDE-A69A-144E-A809-6B0DFD1A4763}" destId="{C3FC4DD3-1B6F-FB49-ABC5-D2E6C54272B3}" srcOrd="0" destOrd="0" presId="urn:microsoft.com/office/officeart/2005/8/layout/radial3"/>
    <dgm:cxn modelId="{5297837A-0C0D-9C4F-9F2A-7689A9E9A236}" type="presParOf" srcId="{0BC7EDDE-A69A-144E-A809-6B0DFD1A4763}" destId="{E9755F53-0DDA-7846-B393-C7A59A4A5764}" srcOrd="1" destOrd="0" presId="urn:microsoft.com/office/officeart/2005/8/layout/radial3"/>
    <dgm:cxn modelId="{05ECBCDD-6469-6341-9CF5-7E8D37D4DF04}" type="presParOf" srcId="{0BC7EDDE-A69A-144E-A809-6B0DFD1A4763}" destId="{C63B008A-FB2C-C646-B03A-1603C56D2572}" srcOrd="2" destOrd="0" presId="urn:microsoft.com/office/officeart/2005/8/layout/radial3"/>
    <dgm:cxn modelId="{00F6A85A-52FC-0A40-B36B-3D4828F87722}" type="presParOf" srcId="{0BC7EDDE-A69A-144E-A809-6B0DFD1A4763}" destId="{D8668C72-19E6-2045-82B1-507DF8DCD27B}" srcOrd="3" destOrd="0" presId="urn:microsoft.com/office/officeart/2005/8/layout/radial3"/>
    <dgm:cxn modelId="{696008B4-EED6-4F45-A2F2-7DD3DD109CD2}" type="presParOf" srcId="{0BC7EDDE-A69A-144E-A809-6B0DFD1A4763}" destId="{7E5BFC8E-9EF4-2343-8C49-4BCA1ACAA076}" srcOrd="4" destOrd="0" presId="urn:microsoft.com/office/officeart/2005/8/layout/radial3"/>
    <dgm:cxn modelId="{73BEB146-AF6F-F942-B453-8D357AE40B30}" type="presParOf" srcId="{0BC7EDDE-A69A-144E-A809-6B0DFD1A4763}" destId="{74BB41B0-398C-3B4D-803A-5CA21D1E263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C4DD3-1B6F-FB49-ABC5-D2E6C54272B3}">
      <dsp:nvSpPr>
        <dsp:cNvPr id="0" name=""/>
        <dsp:cNvSpPr/>
      </dsp:nvSpPr>
      <dsp:spPr>
        <a:xfrm>
          <a:off x="1788685" y="1034625"/>
          <a:ext cx="2398349" cy="2398349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Behavioral Analysis</a:t>
          </a:r>
        </a:p>
      </dsp:txBody>
      <dsp:txXfrm>
        <a:off x="2139915" y="1385855"/>
        <a:ext cx="1695889" cy="1695889"/>
      </dsp:txXfrm>
    </dsp:sp>
    <dsp:sp modelId="{E9755F53-0DDA-7846-B393-C7A59A4A5764}">
      <dsp:nvSpPr>
        <dsp:cNvPr id="0" name=""/>
        <dsp:cNvSpPr/>
      </dsp:nvSpPr>
      <dsp:spPr>
        <a:xfrm>
          <a:off x="2388272" y="73994"/>
          <a:ext cx="1199174" cy="11991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Entropy</a:t>
          </a:r>
        </a:p>
      </dsp:txBody>
      <dsp:txXfrm>
        <a:off x="2563887" y="249609"/>
        <a:ext cx="847944" cy="847944"/>
      </dsp:txXfrm>
    </dsp:sp>
    <dsp:sp modelId="{C63B008A-FB2C-C646-B03A-1603C56D2572}">
      <dsp:nvSpPr>
        <dsp:cNvPr id="0" name=""/>
        <dsp:cNvSpPr/>
      </dsp:nvSpPr>
      <dsp:spPr>
        <a:xfrm>
          <a:off x="3872128" y="1152079"/>
          <a:ext cx="1199174" cy="11991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Lexical</a:t>
          </a:r>
          <a:endParaRPr lang="en-US" sz="1500" kern="1200" dirty="0"/>
        </a:p>
      </dsp:txBody>
      <dsp:txXfrm>
        <a:off x="4047743" y="1327694"/>
        <a:ext cx="847944" cy="847944"/>
      </dsp:txXfrm>
    </dsp:sp>
    <dsp:sp modelId="{D8668C72-19E6-2045-82B1-507DF8DCD27B}">
      <dsp:nvSpPr>
        <dsp:cNvPr id="0" name=""/>
        <dsp:cNvSpPr/>
      </dsp:nvSpPr>
      <dsp:spPr>
        <a:xfrm>
          <a:off x="3305346" y="2896456"/>
          <a:ext cx="1199174" cy="11991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N-Gram</a:t>
          </a:r>
        </a:p>
      </dsp:txBody>
      <dsp:txXfrm>
        <a:off x="3480961" y="3072071"/>
        <a:ext cx="847944" cy="847944"/>
      </dsp:txXfrm>
    </dsp:sp>
    <dsp:sp modelId="{7E5BFC8E-9EF4-2343-8C49-4BCA1ACAA076}">
      <dsp:nvSpPr>
        <dsp:cNvPr id="0" name=""/>
        <dsp:cNvSpPr/>
      </dsp:nvSpPr>
      <dsp:spPr>
        <a:xfrm>
          <a:off x="1471199" y="2896456"/>
          <a:ext cx="1199174" cy="11991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Frequency</a:t>
          </a:r>
          <a:endParaRPr lang="en-US" sz="1500" kern="1200" dirty="0"/>
        </a:p>
      </dsp:txBody>
      <dsp:txXfrm>
        <a:off x="1646814" y="3072071"/>
        <a:ext cx="847944" cy="847944"/>
      </dsp:txXfrm>
    </dsp:sp>
    <dsp:sp modelId="{74BB41B0-398C-3B4D-803A-5CA21D1E2638}">
      <dsp:nvSpPr>
        <dsp:cNvPr id="0" name=""/>
        <dsp:cNvSpPr/>
      </dsp:nvSpPr>
      <dsp:spPr>
        <a:xfrm>
          <a:off x="904416" y="1152079"/>
          <a:ext cx="1199174" cy="11991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Size</a:t>
          </a:r>
          <a:endParaRPr lang="en-US" sz="1500" kern="1200" dirty="0"/>
        </a:p>
      </dsp:txBody>
      <dsp:txXfrm>
        <a:off x="1080031" y="1327694"/>
        <a:ext cx="847944" cy="847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1FCB4-376B-A446-A6FB-737D21ED95CF}" type="datetimeFigureOut">
              <a:rPr lang="en-US" smtClean="0"/>
              <a:t>11/4/22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3705E-8583-D942-8921-D2C2ED68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8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09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017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526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034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543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051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99560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068" algn="l" defTabSz="45701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nycoder.co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29F44-7FFA-1047-88EF-65498B06FB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5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442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B8EDE-2EF0-5349-9972-3304CA60E2C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85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DC8CE-D1C3-124C-9389-26E43F65F2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10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B865A-E900-41FD-BA1A-757C0A66F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0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g114dcbf9184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4" name="Google Shape;2864;g114dcbf9184_0_10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5" name="Google Shape;2865;g114dcbf9184_0_10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g114dcbf9184_0_36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u="sng">
                <a:solidFill>
                  <a:schemeClr val="hlink"/>
                </a:solidFill>
                <a:hlinkClick r:id="rId3"/>
              </a:rPr>
              <a:t>/www.punycoder.com/https:/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pаypаl.com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pąypąl.com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paypal.com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google.com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gοοgle.com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/>
              <a:t>gооgle.com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45" name="Google Shape;3845;g114dcbf9184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14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8E72D2-D8C1-5346-9765-A32EC65854A4}"/>
              </a:ext>
            </a:extLst>
          </p:cNvPr>
          <p:cNvSpPr/>
          <p:nvPr userDrawn="1"/>
        </p:nvSpPr>
        <p:spPr>
          <a:xfrm>
            <a:off x="0" y="0"/>
            <a:ext cx="12188825" cy="6870456"/>
          </a:xfrm>
          <a:prstGeom prst="rect">
            <a:avLst/>
          </a:prstGeom>
          <a:solidFill>
            <a:srgbClr val="0E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12EE4-16E7-6246-B211-1BCF4EA32EB9}"/>
              </a:ext>
            </a:extLst>
          </p:cNvPr>
          <p:cNvSpPr txBox="1"/>
          <p:nvPr userDrawn="1"/>
        </p:nvSpPr>
        <p:spPr>
          <a:xfrm>
            <a:off x="13550068" y="4448433"/>
            <a:ext cx="18473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50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4054136-C0CB-5B46-9DA4-F97FDEA64801}"/>
              </a:ext>
            </a:extLst>
          </p:cNvPr>
          <p:cNvSpPr/>
          <p:nvPr userDrawn="1"/>
        </p:nvSpPr>
        <p:spPr>
          <a:xfrm rot="5400000" flipH="1">
            <a:off x="1014769" y="1960926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3E1742-4DA2-F341-8FCB-64FF2C78A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01" y="626006"/>
            <a:ext cx="2293243" cy="571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D43FFB-E175-7946-9215-FA24A921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39" y="2390418"/>
            <a:ext cx="8131803" cy="1610081"/>
          </a:xfrm>
        </p:spPr>
        <p:txBody>
          <a:bodyPr>
            <a:noAutofit/>
          </a:bodyPr>
          <a:lstStyle>
            <a:lvl1pPr>
              <a:defRPr sz="4798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69090F-2418-4145-BECF-4B5CE60670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076" y="4196322"/>
            <a:ext cx="8131966" cy="1610082"/>
          </a:xfrm>
        </p:spPr>
        <p:txBody>
          <a:bodyPr>
            <a:noAutofit/>
          </a:bodyPr>
          <a:lstStyle>
            <a:lvl1pPr marL="0" indent="0">
              <a:buNone/>
              <a:defRPr sz="2199">
                <a:solidFill>
                  <a:schemeClr val="bg1"/>
                </a:solidFill>
              </a:defRPr>
            </a:lvl1pPr>
            <a:lvl2pPr marL="457017" indent="0">
              <a:buNone/>
              <a:defRPr/>
            </a:lvl2pPr>
            <a:lvl3pPr marL="914034" indent="0">
              <a:buNone/>
              <a:defRPr/>
            </a:lvl3pPr>
            <a:lvl4pPr marL="1371051" indent="0">
              <a:buNone/>
              <a:defRPr/>
            </a:lvl4pPr>
            <a:lvl5pPr marL="1828068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DB962F86-2C52-B44D-A9A7-44639AEA71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0" t="5760"/>
          <a:stretch/>
        </p:blipFill>
        <p:spPr>
          <a:xfrm>
            <a:off x="6793488" y="0"/>
            <a:ext cx="539533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46ACFA-EF57-8A48-AD37-8443A2DEA6FF}"/>
              </a:ext>
            </a:extLst>
          </p:cNvPr>
          <p:cNvSpPr txBox="1"/>
          <p:nvPr userDrawn="1"/>
        </p:nvSpPr>
        <p:spPr>
          <a:xfrm>
            <a:off x="1246909" y="-289906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14326-43B0-7F40-9A68-40DAC6AB83AB}"/>
              </a:ext>
            </a:extLst>
          </p:cNvPr>
          <p:cNvSpPr txBox="1"/>
          <p:nvPr userDrawn="1"/>
        </p:nvSpPr>
        <p:spPr>
          <a:xfrm>
            <a:off x="12708082" y="726324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dirty="0" err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D962FEBD-A006-324B-BA8C-69617880A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25" r="49927" b="43915"/>
          <a:stretch/>
        </p:blipFill>
        <p:spPr>
          <a:xfrm rot="6044628" flipV="1">
            <a:off x="7601003" y="2149586"/>
            <a:ext cx="4971882" cy="59625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20FA1D2-7659-7245-A450-15EB7B8F9ECE}"/>
              </a:ext>
            </a:extLst>
          </p:cNvPr>
          <p:cNvGrpSpPr/>
          <p:nvPr userDrawn="1"/>
        </p:nvGrpSpPr>
        <p:grpSpPr>
          <a:xfrm>
            <a:off x="8064500" y="-3292831"/>
            <a:ext cx="7922752" cy="11935769"/>
            <a:chOff x="8064500" y="-3292831"/>
            <a:chExt cx="7922752" cy="119357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AF8BF1-7D25-E24C-8833-28D60592A283}"/>
                </a:ext>
              </a:extLst>
            </p:cNvPr>
            <p:cNvSpPr/>
            <p:nvPr userDrawn="1"/>
          </p:nvSpPr>
          <p:spPr>
            <a:xfrm>
              <a:off x="12188825" y="-1245140"/>
              <a:ext cx="3798427" cy="963038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A31A32-1EC2-9843-99B0-D4161FA51A75}"/>
                </a:ext>
              </a:extLst>
            </p:cNvPr>
            <p:cNvSpPr/>
            <p:nvPr userDrawn="1"/>
          </p:nvSpPr>
          <p:spPr>
            <a:xfrm>
              <a:off x="8715984" y="-329283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75CB9A-3900-8B46-B8F1-12C5E7E36C11}"/>
                </a:ext>
              </a:extLst>
            </p:cNvPr>
            <p:cNvSpPr/>
            <p:nvPr userDrawn="1"/>
          </p:nvSpPr>
          <p:spPr>
            <a:xfrm>
              <a:off x="8064500" y="6882302"/>
              <a:ext cx="5140794" cy="176063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124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01" y="392558"/>
            <a:ext cx="1051286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802" y="1708595"/>
            <a:ext cx="5156444" cy="504253"/>
          </a:xfrm>
        </p:spPr>
        <p:txBody>
          <a:bodyPr anchor="t" anchorCtr="0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802" y="2285619"/>
            <a:ext cx="5156444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40825" y="1708595"/>
            <a:ext cx="5181838" cy="504253"/>
          </a:xfrm>
        </p:spPr>
        <p:txBody>
          <a:bodyPr anchor="t" anchorCtr="0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40825" y="2285619"/>
            <a:ext cx="518183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1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19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0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EY WHITE 1" preserve="1" userDrawn="1">
  <p:cSld name="1_GREY WHITE 1">
    <p:bg>
      <p:bgPr>
        <a:solidFill>
          <a:srgbClr val="F6F7FA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7"/>
          <p:cNvSpPr/>
          <p:nvPr/>
        </p:nvSpPr>
        <p:spPr>
          <a:xfrm>
            <a:off x="0" y="0"/>
            <a:ext cx="4147840" cy="68579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54772" dir="5280000" rotWithShape="0">
              <a:srgbClr val="000000">
                <a:alpha val="17647"/>
              </a:srgbClr>
            </a:outerShdw>
          </a:effectLst>
        </p:spPr>
        <p:txBody>
          <a:bodyPr spcFirstLastPara="1" wrap="square" lIns="60917" tIns="60917" rIns="60917" bIns="60917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oxima Nova"/>
              <a:buNone/>
            </a:pPr>
            <a:endParaRPr sz="1733" b="0" i="0" u="none" strike="noStrike" cap="none">
              <a:solidFill>
                <a:srgbClr val="383838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413911-ED23-DB4C-B20D-E5CB074E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88" y="538862"/>
            <a:ext cx="3476399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12F22D-CA54-DB4A-A841-52595F8B0519}"/>
              </a:ext>
            </a:extLst>
          </p:cNvPr>
          <p:cNvSpPr/>
          <p:nvPr userDrawn="1"/>
        </p:nvSpPr>
        <p:spPr>
          <a:xfrm rot="5400000" flipH="1">
            <a:off x="632570" y="143284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26EFE6-420A-7F45-9002-ECC21BFC5CC6}"/>
              </a:ext>
            </a:extLst>
          </p:cNvPr>
          <p:cNvSpPr txBox="1">
            <a:spLocks/>
          </p:cNvSpPr>
          <p:nvPr userDrawn="1"/>
        </p:nvSpPr>
        <p:spPr>
          <a:xfrm>
            <a:off x="4541960" y="538862"/>
            <a:ext cx="625710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53A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1766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EY WHITE 1 copy 2" preserve="1" userDrawn="1">
  <p:cSld name="1_GREY WHITE 1 copy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9"/>
          <p:cNvSpPr/>
          <p:nvPr/>
        </p:nvSpPr>
        <p:spPr>
          <a:xfrm flipH="1">
            <a:off x="0" y="-2450"/>
            <a:ext cx="4091364" cy="6862899"/>
          </a:xfrm>
          <a:prstGeom prst="rect">
            <a:avLst/>
          </a:prstGeom>
          <a:solidFill>
            <a:srgbClr val="F6F8FA"/>
          </a:solidFill>
          <a:ln>
            <a:noFill/>
          </a:ln>
          <a:effectLst>
            <a:outerShdw blurRad="330200" dist="54772" dir="5400000" rotWithShape="0">
              <a:srgbClr val="000000">
                <a:alpha val="36078"/>
              </a:srgbClr>
            </a:outerShdw>
          </a:effectLst>
        </p:spPr>
        <p:txBody>
          <a:bodyPr spcFirstLastPara="1" wrap="square" lIns="60917" tIns="60917" rIns="60917" bIns="60917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roxima Nova"/>
              <a:buNone/>
            </a:pPr>
            <a:endParaRPr sz="1733" b="0" i="0" u="none" strike="noStrike" cap="none">
              <a:solidFill>
                <a:srgbClr val="383838"/>
              </a:solidFill>
              <a:latin typeface="Proxima Nova Rg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62273A-1DAC-074F-BD4B-5AA12B7A4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88" y="538862"/>
            <a:ext cx="3476399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757682C-CA84-814F-8597-BB967DB163D4}"/>
              </a:ext>
            </a:extLst>
          </p:cNvPr>
          <p:cNvSpPr/>
          <p:nvPr userDrawn="1"/>
        </p:nvSpPr>
        <p:spPr>
          <a:xfrm rot="5400000" flipH="1">
            <a:off x="632570" y="143284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2044B91-DEB7-7C4F-9462-18734D468E47}"/>
              </a:ext>
            </a:extLst>
          </p:cNvPr>
          <p:cNvSpPr txBox="1">
            <a:spLocks/>
          </p:cNvSpPr>
          <p:nvPr userDrawn="1"/>
        </p:nvSpPr>
        <p:spPr>
          <a:xfrm>
            <a:off x="4541960" y="538862"/>
            <a:ext cx="6257104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053A5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56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raising the hands&#10;&#10;Description automatically generated with low confidence">
            <a:extLst>
              <a:ext uri="{FF2B5EF4-FFF2-40B4-BE49-F238E27FC236}">
                <a16:creationId xmlns:a16="http://schemas.microsoft.com/office/drawing/2014/main" id="{F3415D01-34E2-8C47-AEB8-313B9B27B0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C6CFEB-1112-7549-BAAB-C58C0D7933A6}"/>
              </a:ext>
            </a:extLst>
          </p:cNvPr>
          <p:cNvSpPr/>
          <p:nvPr userDrawn="1"/>
        </p:nvSpPr>
        <p:spPr>
          <a:xfrm>
            <a:off x="0" y="-37367"/>
            <a:ext cx="12188825" cy="6895367"/>
          </a:xfrm>
          <a:prstGeom prst="rect">
            <a:avLst/>
          </a:prstGeom>
          <a:gradFill>
            <a:gsLst>
              <a:gs pos="99000">
                <a:srgbClr val="164D79">
                  <a:alpha val="84000"/>
                </a:srgbClr>
              </a:gs>
              <a:gs pos="0">
                <a:srgbClr val="062044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x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213C345-08C0-F449-82D3-410D2E104945}"/>
              </a:ext>
            </a:extLst>
          </p:cNvPr>
          <p:cNvSpPr/>
          <p:nvPr userDrawn="1"/>
        </p:nvSpPr>
        <p:spPr>
          <a:xfrm rot="10800000" flipH="1">
            <a:off x="781555" y="950422"/>
            <a:ext cx="4003590" cy="2777761"/>
          </a:xfrm>
          <a:custGeom>
            <a:avLst/>
            <a:gdLst>
              <a:gd name="connsiteX0" fmla="*/ 10081824 w 10585939"/>
              <a:gd name="connsiteY0" fmla="*/ 6034787 h 6034787"/>
              <a:gd name="connsiteX1" fmla="*/ 504115 w 10585939"/>
              <a:gd name="connsiteY1" fmla="*/ 6034787 h 6034787"/>
              <a:gd name="connsiteX2" fmla="*/ 0 w 10585939"/>
              <a:gd name="connsiteY2" fmla="*/ 5530672 h 6034787"/>
              <a:gd name="connsiteX3" fmla="*/ 0 w 10585939"/>
              <a:gd name="connsiteY3" fmla="*/ 1826225 h 6034787"/>
              <a:gd name="connsiteX4" fmla="*/ 504115 w 10585939"/>
              <a:gd name="connsiteY4" fmla="*/ 1322110 h 6034787"/>
              <a:gd name="connsiteX5" fmla="*/ 938791 w 10585939"/>
              <a:gd name="connsiteY5" fmla="*/ 1322110 h 6034787"/>
              <a:gd name="connsiteX6" fmla="*/ 1874874 w 10585939"/>
              <a:gd name="connsiteY6" fmla="*/ 0 h 6034787"/>
              <a:gd name="connsiteX7" fmla="*/ 2810956 w 10585939"/>
              <a:gd name="connsiteY7" fmla="*/ 1322110 h 6034787"/>
              <a:gd name="connsiteX8" fmla="*/ 10081824 w 10585939"/>
              <a:gd name="connsiteY8" fmla="*/ 1322110 h 6034787"/>
              <a:gd name="connsiteX9" fmla="*/ 10585939 w 10585939"/>
              <a:gd name="connsiteY9" fmla="*/ 1826225 h 6034787"/>
              <a:gd name="connsiteX10" fmla="*/ 10585939 w 10585939"/>
              <a:gd name="connsiteY10" fmla="*/ 5530672 h 6034787"/>
              <a:gd name="connsiteX11" fmla="*/ 10081824 w 10585939"/>
              <a:gd name="connsiteY11" fmla="*/ 6034787 h 6034787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938791 w 10585939"/>
              <a:gd name="connsiteY5" fmla="*/ 1272105 h 5984782"/>
              <a:gd name="connsiteX6" fmla="*/ 2537439 w 10585939"/>
              <a:gd name="connsiteY6" fmla="*/ 0 h 5984782"/>
              <a:gd name="connsiteX7" fmla="*/ 2810956 w 10585939"/>
              <a:gd name="connsiteY7" fmla="*/ 1272105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1251321 w 10585939"/>
              <a:gd name="connsiteY5" fmla="*/ 1259604 h 5984782"/>
              <a:gd name="connsiteX6" fmla="*/ 2537439 w 10585939"/>
              <a:gd name="connsiteY6" fmla="*/ 0 h 5984782"/>
              <a:gd name="connsiteX7" fmla="*/ 2810956 w 10585939"/>
              <a:gd name="connsiteY7" fmla="*/ 1272105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1251321 w 10585939"/>
              <a:gd name="connsiteY5" fmla="*/ 1272105 h 5984782"/>
              <a:gd name="connsiteX6" fmla="*/ 2537439 w 10585939"/>
              <a:gd name="connsiteY6" fmla="*/ 0 h 5984782"/>
              <a:gd name="connsiteX7" fmla="*/ 2810956 w 10585939"/>
              <a:gd name="connsiteY7" fmla="*/ 1272105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1251321 w 10585939"/>
              <a:gd name="connsiteY5" fmla="*/ 1272105 h 5984782"/>
              <a:gd name="connsiteX6" fmla="*/ 2537439 w 10585939"/>
              <a:gd name="connsiteY6" fmla="*/ 0 h 5984782"/>
              <a:gd name="connsiteX7" fmla="*/ 3774470 w 10585939"/>
              <a:gd name="connsiteY7" fmla="*/ 1258911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  <a:gd name="connsiteX0" fmla="*/ 10081824 w 10585939"/>
              <a:gd name="connsiteY0" fmla="*/ 5879231 h 5879231"/>
              <a:gd name="connsiteX1" fmla="*/ 504115 w 10585939"/>
              <a:gd name="connsiteY1" fmla="*/ 5879231 h 5879231"/>
              <a:gd name="connsiteX2" fmla="*/ 0 w 10585939"/>
              <a:gd name="connsiteY2" fmla="*/ 5375116 h 5879231"/>
              <a:gd name="connsiteX3" fmla="*/ 0 w 10585939"/>
              <a:gd name="connsiteY3" fmla="*/ 1670669 h 5879231"/>
              <a:gd name="connsiteX4" fmla="*/ 504115 w 10585939"/>
              <a:gd name="connsiteY4" fmla="*/ 1166554 h 5879231"/>
              <a:gd name="connsiteX5" fmla="*/ 1251321 w 10585939"/>
              <a:gd name="connsiteY5" fmla="*/ 1166554 h 5879231"/>
              <a:gd name="connsiteX6" fmla="*/ 3460808 w 10585939"/>
              <a:gd name="connsiteY6" fmla="*/ 0 h 5879231"/>
              <a:gd name="connsiteX7" fmla="*/ 3774470 w 10585939"/>
              <a:gd name="connsiteY7" fmla="*/ 1153360 h 5879231"/>
              <a:gd name="connsiteX8" fmla="*/ 10081824 w 10585939"/>
              <a:gd name="connsiteY8" fmla="*/ 1166554 h 5879231"/>
              <a:gd name="connsiteX9" fmla="*/ 10585939 w 10585939"/>
              <a:gd name="connsiteY9" fmla="*/ 1670669 h 5879231"/>
              <a:gd name="connsiteX10" fmla="*/ 10585939 w 10585939"/>
              <a:gd name="connsiteY10" fmla="*/ 5375116 h 5879231"/>
              <a:gd name="connsiteX11" fmla="*/ 10081824 w 10585939"/>
              <a:gd name="connsiteY11" fmla="*/ 5879231 h 5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85939" h="5879231">
                <a:moveTo>
                  <a:pt x="10081824" y="5879231"/>
                </a:moveTo>
                <a:lnTo>
                  <a:pt x="504115" y="5879231"/>
                </a:lnTo>
                <a:cubicBezTo>
                  <a:pt x="225700" y="5879231"/>
                  <a:pt x="0" y="5653531"/>
                  <a:pt x="0" y="5375116"/>
                </a:cubicBezTo>
                <a:lnTo>
                  <a:pt x="0" y="1670669"/>
                </a:lnTo>
                <a:cubicBezTo>
                  <a:pt x="0" y="1392254"/>
                  <a:pt x="225700" y="1166554"/>
                  <a:pt x="504115" y="1166554"/>
                </a:cubicBezTo>
                <a:lnTo>
                  <a:pt x="1251321" y="1166554"/>
                </a:lnTo>
                <a:lnTo>
                  <a:pt x="3460808" y="0"/>
                </a:lnTo>
                <a:lnTo>
                  <a:pt x="3774470" y="1153360"/>
                </a:lnTo>
                <a:lnTo>
                  <a:pt x="10081824" y="1166554"/>
                </a:lnTo>
                <a:cubicBezTo>
                  <a:pt x="10360239" y="1166554"/>
                  <a:pt x="10585939" y="1392254"/>
                  <a:pt x="10585939" y="1670669"/>
                </a:cubicBezTo>
                <a:lnTo>
                  <a:pt x="10585939" y="5375116"/>
                </a:lnTo>
                <a:cubicBezTo>
                  <a:pt x="10585939" y="5653531"/>
                  <a:pt x="10360239" y="5879231"/>
                  <a:pt x="10081824" y="5879231"/>
                </a:cubicBezTo>
                <a:close/>
              </a:path>
            </a:pathLst>
          </a:custGeom>
          <a:noFill/>
          <a:ln w="76200" cap="rnd">
            <a:solidFill>
              <a:srgbClr val="8CD31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91749-C426-2641-9357-FF7EEF9C79C7}"/>
              </a:ext>
            </a:extLst>
          </p:cNvPr>
          <p:cNvSpPr txBox="1"/>
          <p:nvPr userDrawn="1"/>
        </p:nvSpPr>
        <p:spPr>
          <a:xfrm>
            <a:off x="1116648" y="1298322"/>
            <a:ext cx="3333403" cy="162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46" dirty="0">
                <a:solidFill>
                  <a:srgbClr val="8CD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B28BF30-C5CB-5640-993D-47F455C02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257" t="10234" b="15977"/>
          <a:stretch/>
        </p:blipFill>
        <p:spPr>
          <a:xfrm flipH="1">
            <a:off x="6998656" y="-37367"/>
            <a:ext cx="5190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33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slide 1">
    <p:bg>
      <p:bgPr>
        <a:solidFill>
          <a:srgbClr val="164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FC222C0-AC11-8945-A3BC-B336B35AB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B22EF6-DAD8-4C42-820A-932EFDC8A012}"/>
              </a:ext>
            </a:extLst>
          </p:cNvPr>
          <p:cNvSpPr/>
          <p:nvPr userDrawn="1"/>
        </p:nvSpPr>
        <p:spPr>
          <a:xfrm>
            <a:off x="-1" y="12456"/>
            <a:ext cx="12188825" cy="6870456"/>
          </a:xfrm>
          <a:prstGeom prst="rect">
            <a:avLst/>
          </a:prstGeom>
          <a:gradFill>
            <a:gsLst>
              <a:gs pos="99000">
                <a:srgbClr val="164D79">
                  <a:alpha val="84000"/>
                </a:srgbClr>
              </a:gs>
              <a:gs pos="0">
                <a:srgbClr val="062044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" dirty="0"/>
              <a:t>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DFC8E-D421-7C48-8547-CFCD5DB529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386" t="25436" r="5551" b="48901"/>
          <a:stretch/>
        </p:blipFill>
        <p:spPr>
          <a:xfrm rot="10800000">
            <a:off x="5079969" y="24911"/>
            <a:ext cx="7108856" cy="6858001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63AAF3EA-5AB1-5F44-B7A5-C45DD3FF4C7E}"/>
              </a:ext>
            </a:extLst>
          </p:cNvPr>
          <p:cNvSpPr/>
          <p:nvPr userDrawn="1"/>
        </p:nvSpPr>
        <p:spPr>
          <a:xfrm rot="10800000" flipH="1">
            <a:off x="1535592" y="2320613"/>
            <a:ext cx="6174323" cy="3049837"/>
          </a:xfrm>
          <a:custGeom>
            <a:avLst/>
            <a:gdLst>
              <a:gd name="connsiteX0" fmla="*/ 10081824 w 10585939"/>
              <a:gd name="connsiteY0" fmla="*/ 6034787 h 6034787"/>
              <a:gd name="connsiteX1" fmla="*/ 504115 w 10585939"/>
              <a:gd name="connsiteY1" fmla="*/ 6034787 h 6034787"/>
              <a:gd name="connsiteX2" fmla="*/ 0 w 10585939"/>
              <a:gd name="connsiteY2" fmla="*/ 5530672 h 6034787"/>
              <a:gd name="connsiteX3" fmla="*/ 0 w 10585939"/>
              <a:gd name="connsiteY3" fmla="*/ 1826225 h 6034787"/>
              <a:gd name="connsiteX4" fmla="*/ 504115 w 10585939"/>
              <a:gd name="connsiteY4" fmla="*/ 1322110 h 6034787"/>
              <a:gd name="connsiteX5" fmla="*/ 938791 w 10585939"/>
              <a:gd name="connsiteY5" fmla="*/ 1322110 h 6034787"/>
              <a:gd name="connsiteX6" fmla="*/ 1874874 w 10585939"/>
              <a:gd name="connsiteY6" fmla="*/ 0 h 6034787"/>
              <a:gd name="connsiteX7" fmla="*/ 2810956 w 10585939"/>
              <a:gd name="connsiteY7" fmla="*/ 1322110 h 6034787"/>
              <a:gd name="connsiteX8" fmla="*/ 10081824 w 10585939"/>
              <a:gd name="connsiteY8" fmla="*/ 1322110 h 6034787"/>
              <a:gd name="connsiteX9" fmla="*/ 10585939 w 10585939"/>
              <a:gd name="connsiteY9" fmla="*/ 1826225 h 6034787"/>
              <a:gd name="connsiteX10" fmla="*/ 10585939 w 10585939"/>
              <a:gd name="connsiteY10" fmla="*/ 5530672 h 6034787"/>
              <a:gd name="connsiteX11" fmla="*/ 10081824 w 10585939"/>
              <a:gd name="connsiteY11" fmla="*/ 6034787 h 6034787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938791 w 10585939"/>
              <a:gd name="connsiteY5" fmla="*/ 1272105 h 5984782"/>
              <a:gd name="connsiteX6" fmla="*/ 2537439 w 10585939"/>
              <a:gd name="connsiteY6" fmla="*/ 0 h 5984782"/>
              <a:gd name="connsiteX7" fmla="*/ 2810956 w 10585939"/>
              <a:gd name="connsiteY7" fmla="*/ 1272105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1251321 w 10585939"/>
              <a:gd name="connsiteY5" fmla="*/ 1259604 h 5984782"/>
              <a:gd name="connsiteX6" fmla="*/ 2537439 w 10585939"/>
              <a:gd name="connsiteY6" fmla="*/ 0 h 5984782"/>
              <a:gd name="connsiteX7" fmla="*/ 2810956 w 10585939"/>
              <a:gd name="connsiteY7" fmla="*/ 1272105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  <a:gd name="connsiteX0" fmla="*/ 10081824 w 10585939"/>
              <a:gd name="connsiteY0" fmla="*/ 5984782 h 5984782"/>
              <a:gd name="connsiteX1" fmla="*/ 504115 w 10585939"/>
              <a:gd name="connsiteY1" fmla="*/ 5984782 h 5984782"/>
              <a:gd name="connsiteX2" fmla="*/ 0 w 10585939"/>
              <a:gd name="connsiteY2" fmla="*/ 5480667 h 5984782"/>
              <a:gd name="connsiteX3" fmla="*/ 0 w 10585939"/>
              <a:gd name="connsiteY3" fmla="*/ 1776220 h 5984782"/>
              <a:gd name="connsiteX4" fmla="*/ 504115 w 10585939"/>
              <a:gd name="connsiteY4" fmla="*/ 1272105 h 5984782"/>
              <a:gd name="connsiteX5" fmla="*/ 1251321 w 10585939"/>
              <a:gd name="connsiteY5" fmla="*/ 1272105 h 5984782"/>
              <a:gd name="connsiteX6" fmla="*/ 2537439 w 10585939"/>
              <a:gd name="connsiteY6" fmla="*/ 0 h 5984782"/>
              <a:gd name="connsiteX7" fmla="*/ 2810956 w 10585939"/>
              <a:gd name="connsiteY7" fmla="*/ 1272105 h 5984782"/>
              <a:gd name="connsiteX8" fmla="*/ 10081824 w 10585939"/>
              <a:gd name="connsiteY8" fmla="*/ 1272105 h 5984782"/>
              <a:gd name="connsiteX9" fmla="*/ 10585939 w 10585939"/>
              <a:gd name="connsiteY9" fmla="*/ 1776220 h 5984782"/>
              <a:gd name="connsiteX10" fmla="*/ 10585939 w 10585939"/>
              <a:gd name="connsiteY10" fmla="*/ 5480667 h 5984782"/>
              <a:gd name="connsiteX11" fmla="*/ 10081824 w 10585939"/>
              <a:gd name="connsiteY11" fmla="*/ 5984782 h 598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85939" h="5984782">
                <a:moveTo>
                  <a:pt x="10081824" y="5984782"/>
                </a:moveTo>
                <a:lnTo>
                  <a:pt x="504115" y="5984782"/>
                </a:lnTo>
                <a:cubicBezTo>
                  <a:pt x="225700" y="5984782"/>
                  <a:pt x="0" y="5759082"/>
                  <a:pt x="0" y="5480667"/>
                </a:cubicBezTo>
                <a:lnTo>
                  <a:pt x="0" y="1776220"/>
                </a:lnTo>
                <a:cubicBezTo>
                  <a:pt x="0" y="1497805"/>
                  <a:pt x="225700" y="1272105"/>
                  <a:pt x="504115" y="1272105"/>
                </a:cubicBezTo>
                <a:lnTo>
                  <a:pt x="1251321" y="1272105"/>
                </a:lnTo>
                <a:lnTo>
                  <a:pt x="2537439" y="0"/>
                </a:lnTo>
                <a:lnTo>
                  <a:pt x="2810956" y="1272105"/>
                </a:lnTo>
                <a:lnTo>
                  <a:pt x="10081824" y="1272105"/>
                </a:lnTo>
                <a:cubicBezTo>
                  <a:pt x="10360239" y="1272105"/>
                  <a:pt x="10585939" y="1497805"/>
                  <a:pt x="10585939" y="1776220"/>
                </a:cubicBezTo>
                <a:lnTo>
                  <a:pt x="10585939" y="5480667"/>
                </a:lnTo>
                <a:cubicBezTo>
                  <a:pt x="10585939" y="5759082"/>
                  <a:pt x="10360239" y="5984782"/>
                  <a:pt x="10081824" y="5984782"/>
                </a:cubicBezTo>
                <a:close/>
              </a:path>
            </a:pathLst>
          </a:custGeom>
          <a:noFill/>
          <a:ln w="76200" cap="rnd">
            <a:solidFill>
              <a:srgbClr val="8CD31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2377B4-F542-DC45-AD09-F3BCD79DEC4B}"/>
              </a:ext>
            </a:extLst>
          </p:cNvPr>
          <p:cNvSpPr txBox="1"/>
          <p:nvPr userDrawn="1"/>
        </p:nvSpPr>
        <p:spPr>
          <a:xfrm>
            <a:off x="1888759" y="2855534"/>
            <a:ext cx="5467988" cy="136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97" dirty="0">
                <a:solidFill>
                  <a:srgbClr val="8CD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1236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1">
    <p:bg>
      <p:bgPr>
        <a:solidFill>
          <a:srgbClr val="164D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DB6887-308B-C745-986E-0DA5F20BA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98" y="0"/>
            <a:ext cx="1217122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D3A4CE-FCBF-7F43-958D-1DD8D5539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786522" y="1310205"/>
            <a:ext cx="6678111" cy="44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Lin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4387" y="801549"/>
            <a:ext cx="11160732" cy="42932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666" b="1">
                <a:solidFill>
                  <a:schemeClr val="tx1"/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0152" y="274639"/>
            <a:ext cx="11164964" cy="730248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40154" y="1481584"/>
            <a:ext cx="11333915" cy="48378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2666" dirty="0" smtClean="0"/>
            </a:lvl1pPr>
            <a:lvl2pPr>
              <a:buClr>
                <a:schemeClr val="tx1"/>
              </a:buClr>
              <a:defRPr lang="en-US" sz="2399" dirty="0" smtClean="0"/>
            </a:lvl2pPr>
            <a:lvl3pPr>
              <a:buClr>
                <a:schemeClr val="tx1"/>
              </a:buClr>
              <a:defRPr lang="en-US" sz="2132" dirty="0" smtClean="0"/>
            </a:lvl3pPr>
          </a:lstStyle>
          <a:p>
            <a:pPr lvl="0">
              <a:buClr>
                <a:srgbClr val="000000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00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0000"/>
              </a:buClr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996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Lin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0152" y="1194338"/>
            <a:ext cx="11164964" cy="5196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tx1"/>
              </a:buClr>
              <a:defRPr lang="en-US" sz="2666" dirty="0" smtClean="0"/>
            </a:lvl1pPr>
            <a:lvl2pPr>
              <a:buClr>
                <a:schemeClr val="tx1"/>
              </a:buClr>
              <a:defRPr lang="en-US" sz="2399" dirty="0" smtClean="0"/>
            </a:lvl2pPr>
            <a:lvl3pPr>
              <a:buClr>
                <a:schemeClr val="tx1"/>
              </a:buClr>
              <a:defRPr lang="en-US" sz="2132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buClr>
                <a:srgbClr val="000000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0000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0000"/>
              </a:buClr>
            </a:pPr>
            <a:r>
              <a:rPr lang="en-US" dirty="0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0152" y="274639"/>
            <a:ext cx="11164964" cy="730248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F53948-998D-6647-A443-850B9599C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2"/>
            <a:ext cx="12188824" cy="6854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12EE4-16E7-6246-B211-1BCF4EA32EB9}"/>
              </a:ext>
            </a:extLst>
          </p:cNvPr>
          <p:cNvSpPr txBox="1"/>
          <p:nvPr userDrawn="1"/>
        </p:nvSpPr>
        <p:spPr>
          <a:xfrm>
            <a:off x="13550068" y="4448433"/>
            <a:ext cx="18473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96BB0F-50BD-424B-BCC6-631E392C8D16}"/>
              </a:ext>
            </a:extLst>
          </p:cNvPr>
          <p:cNvGrpSpPr/>
          <p:nvPr userDrawn="1"/>
        </p:nvGrpSpPr>
        <p:grpSpPr>
          <a:xfrm>
            <a:off x="15345384" y="-3877031"/>
            <a:ext cx="7271268" cy="13448891"/>
            <a:chOff x="8715984" y="-3292831"/>
            <a:chExt cx="7271268" cy="134488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14A589-D15B-9945-A25D-B6E6C9551910}"/>
                </a:ext>
              </a:extLst>
            </p:cNvPr>
            <p:cNvSpPr/>
            <p:nvPr userDrawn="1"/>
          </p:nvSpPr>
          <p:spPr>
            <a:xfrm>
              <a:off x="12188825" y="-1245140"/>
              <a:ext cx="3798427" cy="963038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8C9DAA-3396-364F-BBDC-1B12958DCD70}"/>
                </a:ext>
              </a:extLst>
            </p:cNvPr>
            <p:cNvSpPr/>
            <p:nvPr userDrawn="1"/>
          </p:nvSpPr>
          <p:spPr>
            <a:xfrm>
              <a:off x="8715984" y="-329283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A8A131-94D7-2849-AD2D-0137555446BB}"/>
                </a:ext>
              </a:extLst>
            </p:cNvPr>
            <p:cNvSpPr/>
            <p:nvPr userDrawn="1"/>
          </p:nvSpPr>
          <p:spPr>
            <a:xfrm>
              <a:off x="8715984" y="688230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E0408F-1929-0846-8B09-372A9F6E0861}"/>
              </a:ext>
            </a:extLst>
          </p:cNvPr>
          <p:cNvSpPr/>
          <p:nvPr userDrawn="1"/>
        </p:nvSpPr>
        <p:spPr>
          <a:xfrm rot="5400000" flipH="1">
            <a:off x="1014769" y="1960926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DC57243-FCBE-D745-BF21-5688713D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39" y="2390419"/>
            <a:ext cx="8131803" cy="1360476"/>
          </a:xfrm>
        </p:spPr>
        <p:txBody>
          <a:bodyPr>
            <a:noAutofit/>
          </a:bodyPr>
          <a:lstStyle>
            <a:lvl1pPr>
              <a:defRPr sz="4798">
                <a:solidFill>
                  <a:srgbClr val="053A59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F89CA79-A486-4F45-9B88-705833015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076" y="4060393"/>
            <a:ext cx="8131966" cy="1610082"/>
          </a:xfrm>
        </p:spPr>
        <p:txBody>
          <a:bodyPr>
            <a:noAutofit/>
          </a:bodyPr>
          <a:lstStyle>
            <a:lvl1pPr marL="0" indent="0">
              <a:buNone/>
              <a:defRPr sz="2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17" indent="0">
              <a:buNone/>
              <a:defRPr/>
            </a:lvl2pPr>
            <a:lvl3pPr marL="914034" indent="0">
              <a:buNone/>
              <a:defRPr/>
            </a:lvl3pPr>
            <a:lvl4pPr marL="1371051" indent="0">
              <a:buNone/>
              <a:defRPr/>
            </a:lvl4pPr>
            <a:lvl5pPr marL="1828068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C2D6C7-5300-5845-B820-2ED5F8C90E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626229"/>
            <a:ext cx="2293243" cy="570932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585D528E-BC3B-7742-8DAA-2DFB0E9AE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25" r="49927" b="43915"/>
          <a:stretch/>
        </p:blipFill>
        <p:spPr>
          <a:xfrm rot="19874488" flipV="1">
            <a:off x="8604624" y="-624731"/>
            <a:ext cx="4796549" cy="575226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DF29B75-8489-5144-9975-96C431B55BA6}"/>
              </a:ext>
            </a:extLst>
          </p:cNvPr>
          <p:cNvGrpSpPr/>
          <p:nvPr userDrawn="1"/>
        </p:nvGrpSpPr>
        <p:grpSpPr>
          <a:xfrm>
            <a:off x="8064500" y="-3271811"/>
            <a:ext cx="5485568" cy="11935769"/>
            <a:chOff x="8064500" y="-3292831"/>
            <a:chExt cx="5485568" cy="1193576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086B7C-69F7-A94B-A034-DE6DD5AD4CD7}"/>
                </a:ext>
              </a:extLst>
            </p:cNvPr>
            <p:cNvSpPr/>
            <p:nvPr userDrawn="1"/>
          </p:nvSpPr>
          <p:spPr>
            <a:xfrm>
              <a:off x="12188826" y="-1245140"/>
              <a:ext cx="1361242" cy="963038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A0D1DFC-A59B-EE46-A01F-C72E5A625E2C}"/>
                </a:ext>
              </a:extLst>
            </p:cNvPr>
            <p:cNvSpPr/>
            <p:nvPr userDrawn="1"/>
          </p:nvSpPr>
          <p:spPr>
            <a:xfrm>
              <a:off x="8715984" y="-329283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858ABE-473A-C84A-ACCF-F70BD6F2FA0E}"/>
                </a:ext>
              </a:extLst>
            </p:cNvPr>
            <p:cNvSpPr/>
            <p:nvPr userDrawn="1"/>
          </p:nvSpPr>
          <p:spPr>
            <a:xfrm>
              <a:off x="8064500" y="6882302"/>
              <a:ext cx="5140794" cy="176063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1457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body" idx="1"/>
          </p:nvPr>
        </p:nvSpPr>
        <p:spPr>
          <a:xfrm>
            <a:off x="440152" y="1194337"/>
            <a:ext cx="11165092" cy="5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609402" marR="0" lvl="0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04" marR="0" lvl="1" indent="-42319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̶"/>
              <a:defRPr sz="23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205" marR="0" lvl="2" indent="-40626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-"/>
              <a:defRPr sz="21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7607" marR="0" lvl="3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010" marR="0" lvl="4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6412" marR="0" lvl="5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5813" marR="0" lvl="6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5215" marR="0" lvl="7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4617" marR="0" lvl="8" indent="-43165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440152" y="274639"/>
            <a:ext cx="11165092" cy="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9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9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60282D7-BDD2-7545-9952-6872D1D66DBB}"/>
              </a:ext>
            </a:extLst>
          </p:cNvPr>
          <p:cNvGrpSpPr/>
          <p:nvPr userDrawn="1"/>
        </p:nvGrpSpPr>
        <p:grpSpPr>
          <a:xfrm>
            <a:off x="0" y="-126226"/>
            <a:ext cx="14351001" cy="6984226"/>
            <a:chOff x="3080359" y="0"/>
            <a:chExt cx="25055626" cy="1373250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F9893CD-6E7B-4740-9900-2ACA68799B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80359" y="0"/>
              <a:ext cx="21306816" cy="1371600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D6C463-4C0B-5049-8657-AD468FB05061}"/>
                </a:ext>
              </a:extLst>
            </p:cNvPr>
            <p:cNvSpPr/>
            <p:nvPr userDrawn="1"/>
          </p:nvSpPr>
          <p:spPr>
            <a:xfrm>
              <a:off x="3080361" y="16504"/>
              <a:ext cx="25055624" cy="13716000"/>
            </a:xfrm>
            <a:prstGeom prst="rect">
              <a:avLst/>
            </a:prstGeom>
            <a:gradFill>
              <a:gsLst>
                <a:gs pos="43000">
                  <a:schemeClr val="bg1"/>
                </a:gs>
                <a:gs pos="2000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F742B35-6207-1C41-9447-FE4953A5F06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2963" t="-10281" r="-36719" b="33158"/>
            <a:stretch/>
          </p:blipFill>
          <p:spPr>
            <a:xfrm flipH="1">
              <a:off x="7634749" y="0"/>
              <a:ext cx="16752423" cy="13716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F12EE4-16E7-6246-B211-1BCF4EA32EB9}"/>
              </a:ext>
            </a:extLst>
          </p:cNvPr>
          <p:cNvSpPr txBox="1"/>
          <p:nvPr userDrawn="1"/>
        </p:nvSpPr>
        <p:spPr>
          <a:xfrm>
            <a:off x="13550068" y="4448433"/>
            <a:ext cx="18473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96BB0F-50BD-424B-BCC6-631E392C8D16}"/>
              </a:ext>
            </a:extLst>
          </p:cNvPr>
          <p:cNvGrpSpPr/>
          <p:nvPr userDrawn="1"/>
        </p:nvGrpSpPr>
        <p:grpSpPr>
          <a:xfrm>
            <a:off x="15345384" y="-3877031"/>
            <a:ext cx="7271268" cy="13448891"/>
            <a:chOff x="8715984" y="-3292831"/>
            <a:chExt cx="7271268" cy="134488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14A589-D15B-9945-A25D-B6E6C9551910}"/>
                </a:ext>
              </a:extLst>
            </p:cNvPr>
            <p:cNvSpPr/>
            <p:nvPr userDrawn="1"/>
          </p:nvSpPr>
          <p:spPr>
            <a:xfrm>
              <a:off x="12188825" y="-1245140"/>
              <a:ext cx="3798427" cy="963038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8C9DAA-3396-364F-BBDC-1B12958DCD70}"/>
                </a:ext>
              </a:extLst>
            </p:cNvPr>
            <p:cNvSpPr/>
            <p:nvPr userDrawn="1"/>
          </p:nvSpPr>
          <p:spPr>
            <a:xfrm>
              <a:off x="8715984" y="-329283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A8A131-94D7-2849-AD2D-0137555446BB}"/>
                </a:ext>
              </a:extLst>
            </p:cNvPr>
            <p:cNvSpPr/>
            <p:nvPr userDrawn="1"/>
          </p:nvSpPr>
          <p:spPr>
            <a:xfrm>
              <a:off x="8715984" y="688230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E0408F-1929-0846-8B09-372A9F6E0861}"/>
              </a:ext>
            </a:extLst>
          </p:cNvPr>
          <p:cNvSpPr/>
          <p:nvPr userDrawn="1"/>
        </p:nvSpPr>
        <p:spPr>
          <a:xfrm rot="5400000" flipH="1">
            <a:off x="1014769" y="1960926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DC57243-FCBE-D745-BF21-5688713D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39" y="2390418"/>
            <a:ext cx="8131803" cy="1427927"/>
          </a:xfrm>
        </p:spPr>
        <p:txBody>
          <a:bodyPr>
            <a:noAutofit/>
          </a:bodyPr>
          <a:lstStyle>
            <a:lvl1pPr>
              <a:defRPr sz="4798">
                <a:solidFill>
                  <a:srgbClr val="053A59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F89CA79-A486-4F45-9B88-705833015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076" y="4060393"/>
            <a:ext cx="8131966" cy="1610082"/>
          </a:xfrm>
        </p:spPr>
        <p:txBody>
          <a:bodyPr>
            <a:noAutofit/>
          </a:bodyPr>
          <a:lstStyle>
            <a:lvl1pPr marL="0" indent="0">
              <a:buNone/>
              <a:defRPr sz="2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17" indent="0">
              <a:buNone/>
              <a:defRPr/>
            </a:lvl2pPr>
            <a:lvl3pPr marL="914034" indent="0">
              <a:buNone/>
              <a:defRPr/>
            </a:lvl3pPr>
            <a:lvl4pPr marL="1371051" indent="0">
              <a:buNone/>
              <a:defRPr/>
            </a:lvl4pPr>
            <a:lvl5pPr marL="1828068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C2D6C7-5300-5845-B820-2ED5F8C90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626229"/>
            <a:ext cx="2293243" cy="5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F12EE4-16E7-6246-B211-1BCF4EA32EB9}"/>
              </a:ext>
            </a:extLst>
          </p:cNvPr>
          <p:cNvSpPr txBox="1"/>
          <p:nvPr userDrawn="1"/>
        </p:nvSpPr>
        <p:spPr>
          <a:xfrm>
            <a:off x="13550068" y="4448433"/>
            <a:ext cx="184731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96BB0F-50BD-424B-BCC6-631E392C8D16}"/>
              </a:ext>
            </a:extLst>
          </p:cNvPr>
          <p:cNvGrpSpPr/>
          <p:nvPr userDrawn="1"/>
        </p:nvGrpSpPr>
        <p:grpSpPr>
          <a:xfrm>
            <a:off x="15345384" y="-3877031"/>
            <a:ext cx="7271268" cy="13448891"/>
            <a:chOff x="8715984" y="-3292831"/>
            <a:chExt cx="7271268" cy="134488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14A589-D15B-9945-A25D-B6E6C9551910}"/>
                </a:ext>
              </a:extLst>
            </p:cNvPr>
            <p:cNvSpPr/>
            <p:nvPr userDrawn="1"/>
          </p:nvSpPr>
          <p:spPr>
            <a:xfrm>
              <a:off x="12188825" y="-1245140"/>
              <a:ext cx="3798427" cy="963038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8C9DAA-3396-364F-BBDC-1B12958DCD70}"/>
                </a:ext>
              </a:extLst>
            </p:cNvPr>
            <p:cNvSpPr/>
            <p:nvPr userDrawn="1"/>
          </p:nvSpPr>
          <p:spPr>
            <a:xfrm>
              <a:off x="8715984" y="-329283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A8A131-94D7-2849-AD2D-0137555446BB}"/>
                </a:ext>
              </a:extLst>
            </p:cNvPr>
            <p:cNvSpPr/>
            <p:nvPr userDrawn="1"/>
          </p:nvSpPr>
          <p:spPr>
            <a:xfrm>
              <a:off x="8715984" y="688230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E0408F-1929-0846-8B09-372A9F6E0861}"/>
              </a:ext>
            </a:extLst>
          </p:cNvPr>
          <p:cNvSpPr/>
          <p:nvPr userDrawn="1"/>
        </p:nvSpPr>
        <p:spPr>
          <a:xfrm rot="5400000" flipH="1">
            <a:off x="1014769" y="1960926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DC57243-FCBE-D745-BF21-5688713D6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39" y="2390419"/>
            <a:ext cx="8131803" cy="1360476"/>
          </a:xfrm>
        </p:spPr>
        <p:txBody>
          <a:bodyPr/>
          <a:lstStyle>
            <a:lvl1pPr>
              <a:defRPr sz="4798">
                <a:solidFill>
                  <a:srgbClr val="053A59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F89CA79-A486-4F45-9B88-705833015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9076" y="4060393"/>
            <a:ext cx="8131966" cy="1610082"/>
          </a:xfrm>
        </p:spPr>
        <p:txBody>
          <a:bodyPr>
            <a:normAutofit/>
          </a:bodyPr>
          <a:lstStyle>
            <a:lvl1pPr marL="0" indent="0">
              <a:buNone/>
              <a:defRPr sz="2199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17" indent="0">
              <a:buNone/>
              <a:defRPr/>
            </a:lvl2pPr>
            <a:lvl3pPr marL="914034" indent="0">
              <a:buNone/>
              <a:defRPr/>
            </a:lvl3pPr>
            <a:lvl4pPr marL="1371051" indent="0">
              <a:buNone/>
              <a:defRPr/>
            </a:lvl4pPr>
            <a:lvl5pPr marL="1828068" indent="0">
              <a:buNone/>
              <a:defRPr/>
            </a:lvl5pPr>
          </a:lstStyle>
          <a:p>
            <a:pPr lvl="0"/>
            <a:r>
              <a:rPr lang="en-US" dirty="0"/>
              <a:t>Click to edit Master subtitle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C2D6C7-5300-5845-B820-2ED5F8C90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626229"/>
            <a:ext cx="2293243" cy="57093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066F3-5DBB-7849-B386-E56B001231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1263" y="-9832"/>
            <a:ext cx="3357562" cy="6150955"/>
          </a:xfrm>
          <a:custGeom>
            <a:avLst/>
            <a:gdLst>
              <a:gd name="connsiteX0" fmla="*/ 0 w 3357562"/>
              <a:gd name="connsiteY0" fmla="*/ 146658 h 6297613"/>
              <a:gd name="connsiteX1" fmla="*/ 146658 w 3357562"/>
              <a:gd name="connsiteY1" fmla="*/ 0 h 6297613"/>
              <a:gd name="connsiteX2" fmla="*/ 3210904 w 3357562"/>
              <a:gd name="connsiteY2" fmla="*/ 0 h 6297613"/>
              <a:gd name="connsiteX3" fmla="*/ 3357562 w 3357562"/>
              <a:gd name="connsiteY3" fmla="*/ 146658 h 6297613"/>
              <a:gd name="connsiteX4" fmla="*/ 3357562 w 3357562"/>
              <a:gd name="connsiteY4" fmla="*/ 6150955 h 6297613"/>
              <a:gd name="connsiteX5" fmla="*/ 3210904 w 3357562"/>
              <a:gd name="connsiteY5" fmla="*/ 6297613 h 6297613"/>
              <a:gd name="connsiteX6" fmla="*/ 146658 w 3357562"/>
              <a:gd name="connsiteY6" fmla="*/ 6297613 h 6297613"/>
              <a:gd name="connsiteX7" fmla="*/ 0 w 3357562"/>
              <a:gd name="connsiteY7" fmla="*/ 6150955 h 6297613"/>
              <a:gd name="connsiteX8" fmla="*/ 0 w 3357562"/>
              <a:gd name="connsiteY8" fmla="*/ 146658 h 6297613"/>
              <a:gd name="connsiteX0" fmla="*/ 0 w 3357562"/>
              <a:gd name="connsiteY0" fmla="*/ 497024 h 6647979"/>
              <a:gd name="connsiteX1" fmla="*/ 3210904 w 3357562"/>
              <a:gd name="connsiteY1" fmla="*/ 350366 h 6647979"/>
              <a:gd name="connsiteX2" fmla="*/ 3357562 w 3357562"/>
              <a:gd name="connsiteY2" fmla="*/ 497024 h 6647979"/>
              <a:gd name="connsiteX3" fmla="*/ 3357562 w 3357562"/>
              <a:gd name="connsiteY3" fmla="*/ 6501321 h 6647979"/>
              <a:gd name="connsiteX4" fmla="*/ 3210904 w 3357562"/>
              <a:gd name="connsiteY4" fmla="*/ 6647979 h 6647979"/>
              <a:gd name="connsiteX5" fmla="*/ 146658 w 3357562"/>
              <a:gd name="connsiteY5" fmla="*/ 6647979 h 6647979"/>
              <a:gd name="connsiteX6" fmla="*/ 0 w 3357562"/>
              <a:gd name="connsiteY6" fmla="*/ 6501321 h 6647979"/>
              <a:gd name="connsiteX7" fmla="*/ 0 w 3357562"/>
              <a:gd name="connsiteY7" fmla="*/ 497024 h 6647979"/>
              <a:gd name="connsiteX0" fmla="*/ 0 w 3357562"/>
              <a:gd name="connsiteY0" fmla="*/ 750537 h 6901492"/>
              <a:gd name="connsiteX1" fmla="*/ 3357562 w 3357562"/>
              <a:gd name="connsiteY1" fmla="*/ 750537 h 6901492"/>
              <a:gd name="connsiteX2" fmla="*/ 3357562 w 3357562"/>
              <a:gd name="connsiteY2" fmla="*/ 6754834 h 6901492"/>
              <a:gd name="connsiteX3" fmla="*/ 3210904 w 3357562"/>
              <a:gd name="connsiteY3" fmla="*/ 6901492 h 6901492"/>
              <a:gd name="connsiteX4" fmla="*/ 146658 w 3357562"/>
              <a:gd name="connsiteY4" fmla="*/ 6901492 h 6901492"/>
              <a:gd name="connsiteX5" fmla="*/ 0 w 3357562"/>
              <a:gd name="connsiteY5" fmla="*/ 6754834 h 6901492"/>
              <a:gd name="connsiteX6" fmla="*/ 0 w 3357562"/>
              <a:gd name="connsiteY6" fmla="*/ 750537 h 6901492"/>
              <a:gd name="connsiteX0" fmla="*/ 0 w 3357562"/>
              <a:gd name="connsiteY0" fmla="*/ 442107 h 6593062"/>
              <a:gd name="connsiteX1" fmla="*/ 3357562 w 3357562"/>
              <a:gd name="connsiteY1" fmla="*/ 442107 h 6593062"/>
              <a:gd name="connsiteX2" fmla="*/ 3357562 w 3357562"/>
              <a:gd name="connsiteY2" fmla="*/ 6446404 h 6593062"/>
              <a:gd name="connsiteX3" fmla="*/ 3210904 w 3357562"/>
              <a:gd name="connsiteY3" fmla="*/ 6593062 h 6593062"/>
              <a:gd name="connsiteX4" fmla="*/ 146658 w 3357562"/>
              <a:gd name="connsiteY4" fmla="*/ 6593062 h 6593062"/>
              <a:gd name="connsiteX5" fmla="*/ 0 w 3357562"/>
              <a:gd name="connsiteY5" fmla="*/ 6446404 h 6593062"/>
              <a:gd name="connsiteX6" fmla="*/ 0 w 3357562"/>
              <a:gd name="connsiteY6" fmla="*/ 442107 h 6593062"/>
              <a:gd name="connsiteX0" fmla="*/ 0 w 3357562"/>
              <a:gd name="connsiteY0" fmla="*/ 0 h 6150955"/>
              <a:gd name="connsiteX1" fmla="*/ 3357562 w 3357562"/>
              <a:gd name="connsiteY1" fmla="*/ 0 h 6150955"/>
              <a:gd name="connsiteX2" fmla="*/ 3357562 w 3357562"/>
              <a:gd name="connsiteY2" fmla="*/ 6004297 h 6150955"/>
              <a:gd name="connsiteX3" fmla="*/ 3210904 w 3357562"/>
              <a:gd name="connsiteY3" fmla="*/ 6150955 h 6150955"/>
              <a:gd name="connsiteX4" fmla="*/ 146658 w 3357562"/>
              <a:gd name="connsiteY4" fmla="*/ 6150955 h 6150955"/>
              <a:gd name="connsiteX5" fmla="*/ 0 w 3357562"/>
              <a:gd name="connsiteY5" fmla="*/ 6004297 h 6150955"/>
              <a:gd name="connsiteX6" fmla="*/ 0 w 3357562"/>
              <a:gd name="connsiteY6" fmla="*/ 0 h 6150955"/>
              <a:gd name="connsiteX0" fmla="*/ 0 w 3357562"/>
              <a:gd name="connsiteY0" fmla="*/ 0 h 6150955"/>
              <a:gd name="connsiteX1" fmla="*/ 3357562 w 3357562"/>
              <a:gd name="connsiteY1" fmla="*/ 0 h 6150955"/>
              <a:gd name="connsiteX2" fmla="*/ 3357562 w 3357562"/>
              <a:gd name="connsiteY2" fmla="*/ 6004297 h 6150955"/>
              <a:gd name="connsiteX3" fmla="*/ 3210904 w 3357562"/>
              <a:gd name="connsiteY3" fmla="*/ 6150955 h 6150955"/>
              <a:gd name="connsiteX4" fmla="*/ 146658 w 3357562"/>
              <a:gd name="connsiteY4" fmla="*/ 6150955 h 6150955"/>
              <a:gd name="connsiteX5" fmla="*/ 0 w 3357562"/>
              <a:gd name="connsiteY5" fmla="*/ 6004297 h 6150955"/>
              <a:gd name="connsiteX6" fmla="*/ 0 w 3357562"/>
              <a:gd name="connsiteY6" fmla="*/ 0 h 6150955"/>
              <a:gd name="connsiteX0" fmla="*/ 0 w 3380350"/>
              <a:gd name="connsiteY0" fmla="*/ 0 h 6150955"/>
              <a:gd name="connsiteX1" fmla="*/ 3357562 w 3380350"/>
              <a:gd name="connsiteY1" fmla="*/ 0 h 6150955"/>
              <a:gd name="connsiteX2" fmla="*/ 3357562 w 3380350"/>
              <a:gd name="connsiteY2" fmla="*/ 6004297 h 6150955"/>
              <a:gd name="connsiteX3" fmla="*/ 3338723 w 3380350"/>
              <a:gd name="connsiteY3" fmla="*/ 6150955 h 6150955"/>
              <a:gd name="connsiteX4" fmla="*/ 146658 w 3380350"/>
              <a:gd name="connsiteY4" fmla="*/ 6150955 h 6150955"/>
              <a:gd name="connsiteX5" fmla="*/ 0 w 3380350"/>
              <a:gd name="connsiteY5" fmla="*/ 6004297 h 6150955"/>
              <a:gd name="connsiteX6" fmla="*/ 0 w 3380350"/>
              <a:gd name="connsiteY6" fmla="*/ 0 h 6150955"/>
              <a:gd name="connsiteX0" fmla="*/ 0 w 3357562"/>
              <a:gd name="connsiteY0" fmla="*/ 0 h 6150955"/>
              <a:gd name="connsiteX1" fmla="*/ 3357562 w 3357562"/>
              <a:gd name="connsiteY1" fmla="*/ 0 h 6150955"/>
              <a:gd name="connsiteX2" fmla="*/ 3338723 w 3357562"/>
              <a:gd name="connsiteY2" fmla="*/ 6150955 h 6150955"/>
              <a:gd name="connsiteX3" fmla="*/ 146658 w 3357562"/>
              <a:gd name="connsiteY3" fmla="*/ 6150955 h 6150955"/>
              <a:gd name="connsiteX4" fmla="*/ 0 w 3357562"/>
              <a:gd name="connsiteY4" fmla="*/ 6004297 h 6150955"/>
              <a:gd name="connsiteX5" fmla="*/ 0 w 3357562"/>
              <a:gd name="connsiteY5" fmla="*/ 0 h 6150955"/>
              <a:gd name="connsiteX0" fmla="*/ 0 w 3357562"/>
              <a:gd name="connsiteY0" fmla="*/ 0 h 6150955"/>
              <a:gd name="connsiteX1" fmla="*/ 3357562 w 3357562"/>
              <a:gd name="connsiteY1" fmla="*/ 0 h 6150955"/>
              <a:gd name="connsiteX2" fmla="*/ 3348555 w 3357562"/>
              <a:gd name="connsiteY2" fmla="*/ 6150955 h 6150955"/>
              <a:gd name="connsiteX3" fmla="*/ 146658 w 3357562"/>
              <a:gd name="connsiteY3" fmla="*/ 6150955 h 6150955"/>
              <a:gd name="connsiteX4" fmla="*/ 0 w 3357562"/>
              <a:gd name="connsiteY4" fmla="*/ 6004297 h 6150955"/>
              <a:gd name="connsiteX5" fmla="*/ 0 w 3357562"/>
              <a:gd name="connsiteY5" fmla="*/ 0 h 6150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57562" h="6150955">
                <a:moveTo>
                  <a:pt x="0" y="0"/>
                </a:moveTo>
                <a:cubicBezTo>
                  <a:pt x="972550" y="12007"/>
                  <a:pt x="2434174" y="2174"/>
                  <a:pt x="3357562" y="0"/>
                </a:cubicBezTo>
                <a:cubicBezTo>
                  <a:pt x="3351282" y="2050318"/>
                  <a:pt x="3354835" y="4100637"/>
                  <a:pt x="3348555" y="6150955"/>
                </a:cubicBezTo>
                <a:lnTo>
                  <a:pt x="146658" y="6150955"/>
                </a:lnTo>
                <a:cubicBezTo>
                  <a:pt x="65661" y="6150955"/>
                  <a:pt x="0" y="6085294"/>
                  <a:pt x="0" y="6004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164D79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50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9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6F660-F865-E945-B28F-28306FC78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2" b="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88C897-200C-464F-B20C-0CD3185C043D}"/>
              </a:ext>
            </a:extLst>
          </p:cNvPr>
          <p:cNvSpPr/>
          <p:nvPr userDrawn="1"/>
        </p:nvSpPr>
        <p:spPr>
          <a:xfrm rot="5400000">
            <a:off x="1119822" y="-635190"/>
            <a:ext cx="118872" cy="1389252"/>
          </a:xfrm>
          <a:prstGeom prst="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D16E38F-405B-1D45-A138-B6DA284308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47344" y="6353860"/>
            <a:ext cx="323962" cy="364600"/>
          </a:xfrm>
          <a:prstGeom prst="rect">
            <a:avLst/>
          </a:prstGeom>
        </p:spPr>
      </p:pic>
      <p:sp>
        <p:nvSpPr>
          <p:cNvPr id="7" name="Google Shape;8;p59">
            <a:extLst>
              <a:ext uri="{FF2B5EF4-FFF2-40B4-BE49-F238E27FC236}">
                <a16:creationId xmlns:a16="http://schemas.microsoft.com/office/drawing/2014/main" id="{1A95F9D8-7055-5D4E-A20A-FEFCBDB3AFCB}"/>
              </a:ext>
            </a:extLst>
          </p:cNvPr>
          <p:cNvSpPr txBox="1"/>
          <p:nvPr userDrawn="1"/>
        </p:nvSpPr>
        <p:spPr>
          <a:xfrm>
            <a:off x="8632373" y="6492873"/>
            <a:ext cx="289560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7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700"/>
                <a:buFont typeface="Arial"/>
                <a:buNone/>
              </a:pPr>
              <a:t>‹#›</a:t>
            </a:fld>
            <a:r>
              <a:rPr lang="en-US" sz="1000" b="0" i="0" u="none" strike="noStrike" cap="none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 |  © Infoblox Inc. All rights reserved.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86118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B1F0D0-3E5B-3147-9DB9-CE97C2D1C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466538" y="-143634"/>
            <a:ext cx="8872607" cy="6461927"/>
          </a:xfrm>
          <a:prstGeom prst="roundRect">
            <a:avLst>
              <a:gd name="adj" fmla="val 2039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177" y="1161099"/>
            <a:ext cx="2716239" cy="3184155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rgbClr val="164D79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7793" y="1161099"/>
            <a:ext cx="5806911" cy="1500187"/>
          </a:xfrm>
        </p:spPr>
        <p:txBody>
          <a:bodyPr>
            <a:normAutofit/>
          </a:bodyPr>
          <a:lstStyle>
            <a:lvl1pPr marL="0" marR="0" indent="0" algn="l" defTabSz="91412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CD31F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9AB6EC-25A7-454C-B33C-9EF077600757}"/>
              </a:ext>
            </a:extLst>
          </p:cNvPr>
          <p:cNvSpPr/>
          <p:nvPr userDrawn="1"/>
        </p:nvSpPr>
        <p:spPr>
          <a:xfrm rot="5400000" flipH="1">
            <a:off x="950052" y="813899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443EF3-1E17-1845-B203-0D46F2A6091D}"/>
              </a:ext>
            </a:extLst>
          </p:cNvPr>
          <p:cNvSpPr/>
          <p:nvPr userDrawn="1"/>
        </p:nvSpPr>
        <p:spPr>
          <a:xfrm>
            <a:off x="-1" y="1"/>
            <a:ext cx="2462645" cy="217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275EA84-42B3-734D-9E01-B1176B193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6" t="22887" r="71098" b="50603"/>
          <a:stretch/>
        </p:blipFill>
        <p:spPr>
          <a:xfrm flipV="1">
            <a:off x="8198427" y="3992790"/>
            <a:ext cx="3990398" cy="28652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977340C-CE19-4949-A5E8-22E854C9B0B5}"/>
              </a:ext>
            </a:extLst>
          </p:cNvPr>
          <p:cNvGrpSpPr/>
          <p:nvPr userDrawn="1"/>
        </p:nvGrpSpPr>
        <p:grpSpPr>
          <a:xfrm>
            <a:off x="3328416" y="-1533236"/>
            <a:ext cx="10256860" cy="8556336"/>
            <a:chOff x="3324214" y="-1245140"/>
            <a:chExt cx="10256860" cy="834732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D18392-71D8-D145-8943-CFFDDE01E829}"/>
                </a:ext>
              </a:extLst>
            </p:cNvPr>
            <p:cNvSpPr/>
            <p:nvPr userDrawn="1"/>
          </p:nvSpPr>
          <p:spPr>
            <a:xfrm>
              <a:off x="12188826" y="-1245140"/>
              <a:ext cx="1392248" cy="8347322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7479DC-AA69-3346-93D2-642A7A80D356}"/>
                </a:ext>
              </a:extLst>
            </p:cNvPr>
            <p:cNvSpPr/>
            <p:nvPr userDrawn="1"/>
          </p:nvSpPr>
          <p:spPr>
            <a:xfrm>
              <a:off x="3324214" y="-262038"/>
              <a:ext cx="8876607" cy="502688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57FDE01-40B4-D942-8916-239C88ADFAB2}"/>
              </a:ext>
            </a:extLst>
          </p:cNvPr>
          <p:cNvSpPr/>
          <p:nvPr userDrawn="1"/>
        </p:nvSpPr>
        <p:spPr>
          <a:xfrm>
            <a:off x="8722287" y="6318293"/>
            <a:ext cx="3468639" cy="539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135EF3-ABF2-8F47-B02C-315FB4460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08" r="5008"/>
          <a:stretch/>
        </p:blipFill>
        <p:spPr>
          <a:xfrm>
            <a:off x="-136772" y="767255"/>
            <a:ext cx="10310403" cy="6253655"/>
          </a:xfrm>
          <a:prstGeom prst="roundRect">
            <a:avLst>
              <a:gd name="adj" fmla="val 285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10" y="2251399"/>
            <a:ext cx="7494352" cy="180392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2C4275-86E9-9B4D-8E5C-B8736306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24" t="-1" r="-2337" b="71023"/>
          <a:stretch/>
        </p:blipFill>
        <p:spPr>
          <a:xfrm>
            <a:off x="11401036" y="-215413"/>
            <a:ext cx="690055" cy="124789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D9D1-DE25-AB44-ABC5-451C3601B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36374" y="12856464"/>
            <a:ext cx="14835856" cy="6977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‹#› | © Infoblox Inc. All rights reserved.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E96E5A-C975-3A4D-8349-305C553ACC9D}"/>
              </a:ext>
            </a:extLst>
          </p:cNvPr>
          <p:cNvSpPr/>
          <p:nvPr userDrawn="1"/>
        </p:nvSpPr>
        <p:spPr>
          <a:xfrm rot="5400000" flipH="1">
            <a:off x="847696" y="1896243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75BF21-EF0C-3F41-93BA-BDE4F3BF7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257" t="10235" b="10370"/>
          <a:stretch/>
        </p:blipFill>
        <p:spPr>
          <a:xfrm flipH="1">
            <a:off x="8154662" y="-90140"/>
            <a:ext cx="4037938" cy="6443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3F3D93-9403-724B-B7EC-035E4901DF05}"/>
              </a:ext>
            </a:extLst>
          </p:cNvPr>
          <p:cNvSpPr/>
          <p:nvPr userDrawn="1"/>
        </p:nvSpPr>
        <p:spPr>
          <a:xfrm>
            <a:off x="-474255" y="456336"/>
            <a:ext cx="471948" cy="6869374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318F49-30D0-7241-9963-C5FD56E68896}"/>
              </a:ext>
            </a:extLst>
          </p:cNvPr>
          <p:cNvSpPr/>
          <p:nvPr userDrawn="1"/>
        </p:nvSpPr>
        <p:spPr>
          <a:xfrm rot="5400000">
            <a:off x="4991938" y="1649165"/>
            <a:ext cx="471948" cy="10897258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8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15EB25B-FDB2-F748-B57E-A15E0897A6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02"/>
            <a:ext cx="12188825" cy="6854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310" y="2251399"/>
            <a:ext cx="7494352" cy="180392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2C4275-86E9-9B4D-8E5C-B8736306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24" t="-1" r="-2337" b="71023"/>
          <a:stretch/>
        </p:blipFill>
        <p:spPr>
          <a:xfrm>
            <a:off x="11401036" y="-215413"/>
            <a:ext cx="690055" cy="124789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D9D1-DE25-AB44-ABC5-451C3601B8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36374" y="12856464"/>
            <a:ext cx="14835856" cy="6977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‹#› | © Infoblox Inc. All rights reserved.</a:t>
            </a:r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E96E5A-C975-3A4D-8349-305C553ACC9D}"/>
              </a:ext>
            </a:extLst>
          </p:cNvPr>
          <p:cNvSpPr/>
          <p:nvPr userDrawn="1"/>
        </p:nvSpPr>
        <p:spPr>
          <a:xfrm rot="5400000" flipH="1">
            <a:off x="847696" y="1896243"/>
            <a:ext cx="53009" cy="498547"/>
          </a:xfrm>
          <a:prstGeom prst="round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3F3D93-9403-724B-B7EC-035E4901DF05}"/>
              </a:ext>
            </a:extLst>
          </p:cNvPr>
          <p:cNvSpPr/>
          <p:nvPr userDrawn="1"/>
        </p:nvSpPr>
        <p:spPr>
          <a:xfrm>
            <a:off x="-474255" y="456336"/>
            <a:ext cx="471948" cy="6869374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318F49-30D0-7241-9963-C5FD56E68896}"/>
              </a:ext>
            </a:extLst>
          </p:cNvPr>
          <p:cNvSpPr/>
          <p:nvPr userDrawn="1"/>
        </p:nvSpPr>
        <p:spPr>
          <a:xfrm rot="5400000">
            <a:off x="4991938" y="1649165"/>
            <a:ext cx="471948" cy="10897258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180058-BD8C-A741-A93F-766317A416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25" r="49927" b="43915"/>
          <a:stretch/>
        </p:blipFill>
        <p:spPr>
          <a:xfrm rot="19874488" flipV="1">
            <a:off x="8604624" y="-624731"/>
            <a:ext cx="4796549" cy="575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AC99AFD-612F-2C4D-9C6C-F4E6257C375E}"/>
              </a:ext>
            </a:extLst>
          </p:cNvPr>
          <p:cNvGrpSpPr/>
          <p:nvPr userDrawn="1"/>
        </p:nvGrpSpPr>
        <p:grpSpPr>
          <a:xfrm>
            <a:off x="8064500" y="-3271811"/>
            <a:ext cx="7922752" cy="11935769"/>
            <a:chOff x="8064500" y="-3292831"/>
            <a:chExt cx="7922752" cy="1193576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C83610-7CEE-744C-B6B0-1D12E1E0EFA4}"/>
                </a:ext>
              </a:extLst>
            </p:cNvPr>
            <p:cNvSpPr/>
            <p:nvPr userDrawn="1"/>
          </p:nvSpPr>
          <p:spPr>
            <a:xfrm>
              <a:off x="12188825" y="-1245140"/>
              <a:ext cx="3798427" cy="9630383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1347FC-1699-CA44-AD7A-F186E9C66FA3}"/>
                </a:ext>
              </a:extLst>
            </p:cNvPr>
            <p:cNvSpPr/>
            <p:nvPr userDrawn="1"/>
          </p:nvSpPr>
          <p:spPr>
            <a:xfrm>
              <a:off x="8715984" y="-3292831"/>
              <a:ext cx="4489310" cy="3273759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CDEC2A-681E-464B-B082-82A088B67F9B}"/>
                </a:ext>
              </a:extLst>
            </p:cNvPr>
            <p:cNvSpPr/>
            <p:nvPr userDrawn="1"/>
          </p:nvSpPr>
          <p:spPr>
            <a:xfrm>
              <a:off x="8064500" y="6882302"/>
              <a:ext cx="5140794" cy="1760636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67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758" y="365127"/>
            <a:ext cx="11286586" cy="12082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757" y="1624136"/>
            <a:ext cx="11286585" cy="4729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1AB39-3819-FA4A-AFEA-D989CADE4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424" t="-1" r="-2337" b="71023"/>
          <a:stretch/>
        </p:blipFill>
        <p:spPr>
          <a:xfrm>
            <a:off x="-153329" y="5918652"/>
            <a:ext cx="546171" cy="987692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BDF120BE-D224-1345-8B01-7A12729BF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23224" t="27930" r="56765" b="33232"/>
          <a:stretch/>
        </p:blipFill>
        <p:spPr>
          <a:xfrm>
            <a:off x="10080173" y="1834406"/>
            <a:ext cx="2108652" cy="43171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AF95F0-4C83-5441-9FB0-CDEDFC469DC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647344" y="6353860"/>
            <a:ext cx="323962" cy="364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FEFE8A-2D6A-C241-A040-62BC1F338EF8}"/>
              </a:ext>
            </a:extLst>
          </p:cNvPr>
          <p:cNvSpPr/>
          <p:nvPr userDrawn="1"/>
        </p:nvSpPr>
        <p:spPr>
          <a:xfrm rot="5400000">
            <a:off x="1119822" y="-635190"/>
            <a:ext cx="118872" cy="1389252"/>
          </a:xfrm>
          <a:prstGeom prst="rect">
            <a:avLst/>
          </a:prstGeom>
          <a:solidFill>
            <a:srgbClr val="8CD3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/>
          </a:p>
        </p:txBody>
      </p:sp>
      <p:sp>
        <p:nvSpPr>
          <p:cNvPr id="14" name="Google Shape;8;p59">
            <a:extLst>
              <a:ext uri="{FF2B5EF4-FFF2-40B4-BE49-F238E27FC236}">
                <a16:creationId xmlns:a16="http://schemas.microsoft.com/office/drawing/2014/main" id="{B934FD34-5EBE-5341-A5EC-2411B9A83519}"/>
              </a:ext>
            </a:extLst>
          </p:cNvPr>
          <p:cNvSpPr txBox="1"/>
          <p:nvPr userDrawn="1"/>
        </p:nvSpPr>
        <p:spPr>
          <a:xfrm>
            <a:off x="8632373" y="6492873"/>
            <a:ext cx="289560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7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5A5A5"/>
                </a:buClr>
                <a:buSzPts val="700"/>
                <a:buFont typeface="Arial"/>
                <a:buNone/>
              </a:pPr>
              <a:t>‹#›</a:t>
            </a:fld>
            <a:r>
              <a:rPr lang="en-US" sz="1000" b="0" i="0" u="none" strike="noStrike" cap="none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 |  © Infoblox Inc. All rights reserved.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90543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2" r:id="rId2"/>
    <p:sldLayoutId id="2147483712" r:id="rId3"/>
    <p:sldLayoutId id="2147483708" r:id="rId4"/>
    <p:sldLayoutId id="2147483685" r:id="rId5"/>
    <p:sldLayoutId id="2147483713" r:id="rId6"/>
    <p:sldLayoutId id="2147483686" r:id="rId7"/>
    <p:sldLayoutId id="2147483704" r:id="rId8"/>
    <p:sldLayoutId id="2147483709" r:id="rId9"/>
    <p:sldLayoutId id="2147483688" r:id="rId10"/>
    <p:sldLayoutId id="2147483689" r:id="rId11"/>
    <p:sldLayoutId id="2147483690" r:id="rId12"/>
    <p:sldLayoutId id="2147483710" r:id="rId13"/>
    <p:sldLayoutId id="2147483711" r:id="rId14"/>
    <p:sldLayoutId id="2147483700" r:id="rId15"/>
    <p:sldLayoutId id="2147483701" r:id="rId16"/>
    <p:sldLayoutId id="2147483707" r:id="rId17"/>
    <p:sldLayoutId id="2147483714" r:id="rId18"/>
    <p:sldLayoutId id="2147483715" r:id="rId19"/>
    <p:sldLayoutId id="2147483716" r:id="rId20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53A5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Clr>
          <a:srgbClr val="8CD31F"/>
        </a:buClr>
        <a:buFont typeface="Arial" panose="020B0604020202020204" pitchFamily="34" charset="0"/>
        <a:buChar char="•"/>
        <a:defRPr sz="2799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Clr>
          <a:srgbClr val="8CD31F"/>
        </a:buClr>
        <a:buFont typeface="Arial" panose="020B0604020202020204" pitchFamily="34" charset="0"/>
        <a:buChar char="•"/>
        <a:defRPr sz="2399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Clr>
          <a:srgbClr val="8CD31F"/>
        </a:buClr>
        <a:buFont typeface="Arial" panose="020B0604020202020204" pitchFamily="34" charset="0"/>
        <a:buChar char="•"/>
        <a:defRPr sz="1999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Clr>
          <a:srgbClr val="8CD31F"/>
        </a:buClr>
        <a:buFont typeface="Arial" panose="020B0604020202020204" pitchFamily="34" charset="0"/>
        <a:buChar char="•"/>
        <a:defRPr sz="1799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Clr>
          <a:srgbClr val="8CD31F"/>
        </a:buClr>
        <a:buFont typeface="Arial" panose="020B0604020202020204" pitchFamily="34" charset="0"/>
        <a:buChar char="•"/>
        <a:defRPr sz="1799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rynes@Infoblox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ngrams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inet.com/blog/threat-research/please-confirm-you-received-our-apt" TargetMode="External"/><Relationship Id="rId2" Type="http://schemas.openxmlformats.org/officeDocument/2006/relationships/hyperlink" Target="https://blog.malwarebytes.com/threat-intelligence/2022/05/apt34-targets-jordan-government-using-new-saitama-backdoor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inet.com/blog/threat-research/please-confirm-you-received-our-apt" TargetMode="External"/><Relationship Id="rId2" Type="http://schemas.openxmlformats.org/officeDocument/2006/relationships/hyperlink" Target="https://blog.malwarebytes.com/threat-intelligence/2022/05/apt34-targets-jordan-government-using-new-saitama-backdoor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inet.com/blog/threat-research/please-confirm-you-received-our-apt" TargetMode="External"/><Relationship Id="rId2" Type="http://schemas.openxmlformats.org/officeDocument/2006/relationships/hyperlink" Target="https://blog.malwarebytes.com/threat-intelligence/2022/05/apt34-targets-jordan-government-using-new-saitama-backdoor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hello.global.ntt/insights/blog/trickbot-variant-communicating-over-dn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llo.global.ntt/insights/blog/trickbot-variant-communicating-over-dns" TargetMode="External"/><Relationship Id="rId2" Type="http://schemas.openxmlformats.org/officeDocument/2006/relationships/hyperlink" Target="https://medium.com/stage-2-security/anchor-dns-malware-family-goes-cross-platform-d807ba13ca30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edfirreport.com/2021/03/08/bazar-drops-the-anchor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586C8-AFEE-A143-B643-A958B7ADCE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Prepared by:</a:t>
            </a:r>
          </a:p>
          <a:p>
            <a:r>
              <a:rPr lang="en-US" dirty="0"/>
              <a:t>Jan </a:t>
            </a:r>
            <a:r>
              <a:rPr lang="en-US" dirty="0" err="1"/>
              <a:t>Ryneš</a:t>
            </a:r>
            <a:endParaRPr lang="en-US" dirty="0"/>
          </a:p>
          <a:p>
            <a:r>
              <a:rPr lang="en-US" dirty="0"/>
              <a:t>Solutions Architect</a:t>
            </a:r>
          </a:p>
          <a:p>
            <a:r>
              <a:rPr lang="en-US" dirty="0">
                <a:hlinkClick r:id="rId2"/>
              </a:rPr>
              <a:t>jrynes@Infoblox.com</a:t>
            </a:r>
            <a:r>
              <a:rPr lang="en-US" dirty="0"/>
              <a:t>			+420731591259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3E9A52-34AC-214C-BF1F-440AE09A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39" y="2390418"/>
            <a:ext cx="9186441" cy="1805903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rgbClr val="8CD31F"/>
                </a:solidFill>
              </a:rPr>
              <a:t>DNS protocol in hands of attacker</a:t>
            </a:r>
            <a:br>
              <a:rPr lang="en-GB" b="0" i="0" u="none" strike="noStrike" dirty="0">
                <a:solidFill>
                  <a:srgbClr val="002169"/>
                </a:solidFill>
                <a:effectLst/>
                <a:latin typeface="Space Grotesk Bold"/>
              </a:rPr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48256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599" dirty="0" err="1"/>
              <a:t>Infoblox</a:t>
            </a:r>
            <a:r>
              <a:rPr lang="en-US" sz="2599" dirty="0"/>
              <a:t> approach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Detecting DNS Tunnels &amp; Data Exfiltration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00714" y="1922675"/>
            <a:ext cx="3532300" cy="2681356"/>
          </a:xfrm>
          <a:prstGeom prst="roundRect">
            <a:avLst>
              <a:gd name="adj" fmla="val 3186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algn="ctr"/>
            <a:endParaRPr lang="en-US" sz="2132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162" y="1892703"/>
            <a:ext cx="3532300" cy="2701048"/>
          </a:xfrm>
          <a:prstGeom prst="roundRect">
            <a:avLst>
              <a:gd name="adj" fmla="val 4012"/>
            </a:avLst>
          </a:prstGeom>
          <a:solidFill>
            <a:srgbClr val="1C6BCA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algn="ctr"/>
            <a:endParaRPr lang="en-US" sz="2132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328262" y="1892703"/>
            <a:ext cx="3532300" cy="2701048"/>
          </a:xfrm>
          <a:prstGeom prst="roundRect">
            <a:avLst>
              <a:gd name="adj" fmla="val 401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lvl="0" algn="ctr">
              <a:buClr>
                <a:schemeClr val="tx1"/>
              </a:buClr>
              <a:buSzPts val="1000"/>
            </a:pPr>
            <a:endParaRPr lang="en-US" sz="1866" b="1" dirty="0">
              <a:latin typeface="Arial Narrow" panose="020B0606020202030204" pitchFamily="34" charset="0"/>
            </a:endParaRPr>
          </a:p>
          <a:p>
            <a:pPr algn="ctr"/>
            <a:endParaRPr lang="en-US" sz="2132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1175590" y="3231691"/>
            <a:ext cx="1801243" cy="584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199" b="1" dirty="0">
                <a:solidFill>
                  <a:schemeClr val="bg1"/>
                </a:solidFill>
              </a:rPr>
              <a:t>Signature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18698" y="3240249"/>
            <a:ext cx="2076310" cy="584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199" b="1" dirty="0">
                <a:solidFill>
                  <a:schemeClr val="bg1"/>
                </a:solidFill>
              </a:rPr>
              <a:t>Reputation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52129" y="3268359"/>
            <a:ext cx="1698036" cy="584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199" b="1" dirty="0">
                <a:solidFill>
                  <a:schemeClr val="bg1"/>
                </a:solidFill>
              </a:rPr>
              <a:t>Behavior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457" y="2367829"/>
            <a:ext cx="1909122" cy="502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44" y="2253835"/>
            <a:ext cx="2491759" cy="765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936" y="2328846"/>
            <a:ext cx="1388510" cy="658634"/>
          </a:xfrm>
          <a:prstGeom prst="rect">
            <a:avLst/>
          </a:prstGeom>
        </p:spPr>
      </p:pic>
      <p:sp>
        <p:nvSpPr>
          <p:cNvPr id="3" name="Zaoblený obdélník 2">
            <a:extLst>
              <a:ext uri="{FF2B5EF4-FFF2-40B4-BE49-F238E27FC236}">
                <a16:creationId xmlns:a16="http://schemas.microsoft.com/office/drawing/2014/main" id="{8132691F-E84B-A545-8A6E-DFC2141FDD80}"/>
              </a:ext>
            </a:extLst>
          </p:cNvPr>
          <p:cNvSpPr/>
          <p:nvPr/>
        </p:nvSpPr>
        <p:spPr>
          <a:xfrm>
            <a:off x="440152" y="4984541"/>
            <a:ext cx="11292862" cy="109151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199" b="1" dirty="0">
                <a:solidFill>
                  <a:schemeClr val="bg1"/>
                </a:solidFill>
              </a:rPr>
              <a:t>Threat Intelligence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6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0922B547-77EB-234C-B973-619980740C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799" dirty="0"/>
              <a:t>Detecting communication over DNS using behavioral analysis</a:t>
            </a:r>
            <a:endParaRPr lang="pl-P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599" dirty="0" err="1"/>
              <a:t>Infoblox</a:t>
            </a:r>
            <a:r>
              <a:rPr lang="pl-PL" sz="3599" dirty="0"/>
              <a:t> </a:t>
            </a:r>
            <a:r>
              <a:rPr lang="pl-PL" sz="3599" dirty="0" err="1"/>
              <a:t>Threat</a:t>
            </a:r>
            <a:r>
              <a:rPr lang="pl-PL" sz="3599" dirty="0"/>
              <a:t> </a:t>
            </a:r>
            <a:r>
              <a:rPr lang="pl-PL" sz="3599" dirty="0" err="1"/>
              <a:t>Insight</a:t>
            </a:r>
            <a:endParaRPr lang="en-US" sz="3732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40154" y="1758216"/>
            <a:ext cx="6910710" cy="4560447"/>
          </a:xfrm>
        </p:spPr>
        <p:txBody>
          <a:bodyPr/>
          <a:lstStyle/>
          <a:p>
            <a:pPr marL="317405" lvl="1" indent="-317405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</a:pPr>
            <a:r>
              <a:rPr lang="en-US" sz="1999" dirty="0"/>
              <a:t>Introduced </a:t>
            </a:r>
            <a:r>
              <a:rPr lang="pl-PL" sz="1999" dirty="0"/>
              <a:t>in January 2016</a:t>
            </a:r>
            <a:endParaRPr lang="en-US" sz="1999" dirty="0"/>
          </a:p>
          <a:p>
            <a:pPr marL="317405" lvl="1" indent="-317405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</a:pPr>
            <a:r>
              <a:rPr lang="en-US" sz="1999" dirty="0"/>
              <a:t>Detects transmission of data in DNS queries using behavioral analysis</a:t>
            </a:r>
          </a:p>
          <a:p>
            <a:pPr marL="317405" lvl="1" indent="-317405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</a:pPr>
            <a:r>
              <a:rPr lang="en-US" sz="1999" dirty="0"/>
              <a:t>Uses </a:t>
            </a:r>
            <a:r>
              <a:rPr lang="pl-PL" sz="1999" dirty="0" err="1"/>
              <a:t>patented</a:t>
            </a:r>
            <a:r>
              <a:rPr lang="pl-PL" sz="1999" dirty="0"/>
              <a:t> </a:t>
            </a:r>
            <a:r>
              <a:rPr lang="pl-PL" sz="1999" dirty="0" err="1"/>
              <a:t>algorithm</a:t>
            </a:r>
            <a:r>
              <a:rPr lang="pl-PL" sz="1999" dirty="0"/>
              <a:t> (US 2016/0294773 A1)</a:t>
            </a:r>
          </a:p>
          <a:p>
            <a:pPr marL="317405" lvl="1" indent="-317405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</a:pPr>
            <a:r>
              <a:rPr lang="en-US" sz="1999" dirty="0"/>
              <a:t>Examines all DNS records (e.g.: TXT, A, AAAA)</a:t>
            </a:r>
          </a:p>
          <a:p>
            <a:pPr marL="317405" lvl="1" indent="-317405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</a:pPr>
            <a:r>
              <a:rPr lang="en-US" sz="1999" dirty="0"/>
              <a:t>Certain attributes add to a threat score; </a:t>
            </a:r>
            <a:br>
              <a:rPr lang="en-US" sz="1999" dirty="0"/>
            </a:br>
            <a:r>
              <a:rPr lang="en-US" sz="1999" dirty="0"/>
              <a:t>others subtract from it</a:t>
            </a:r>
          </a:p>
          <a:p>
            <a:pPr marL="317405" lvl="1" indent="-317405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</a:pPr>
            <a:r>
              <a:rPr lang="en-US" sz="1999" dirty="0"/>
              <a:t>Final score classifies a request as exfiltration or not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6619809" y="1620341"/>
          <a:ext cx="5975720" cy="416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92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599" b="1" dirty="0"/>
              <a:t>Entropy</a:t>
            </a:r>
          </a:p>
          <a:p>
            <a:pPr lvl="1"/>
            <a:r>
              <a:rPr lang="en-US" sz="2599" dirty="0"/>
              <a:t>Higher Entropy =&gt; more information transferred</a:t>
            </a:r>
          </a:p>
          <a:p>
            <a:pPr lvl="1"/>
            <a:r>
              <a:rPr lang="en-US" sz="2599" dirty="0"/>
              <a:t>Legitimate DNS names often have dictionary words or something that looks meaningful. </a:t>
            </a:r>
            <a:br>
              <a:rPr lang="en-US" sz="2599" dirty="0"/>
            </a:br>
            <a:r>
              <a:rPr lang="en-US" sz="2599" dirty="0"/>
              <a:t>Encoded names have a higher entropy. DNS names that have high entropy can be an indicator of tunneling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Infoblox</a:t>
            </a:r>
            <a:r>
              <a:rPr lang="en-US" dirty="0"/>
              <a:t> </a:t>
            </a:r>
            <a:r>
              <a:rPr lang="en-US" dirty="0" err="1"/>
              <a:t>ThreatInsight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A31183A-D46D-4B4A-A811-7DCA6633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83" y="4603527"/>
            <a:ext cx="11693654" cy="18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" name="Google Shape;2867;g114dcbf9184_0_1064"/>
          <p:cNvSpPr txBox="1">
            <a:spLocks noGrp="1"/>
          </p:cNvSpPr>
          <p:nvPr>
            <p:ph type="title"/>
          </p:nvPr>
        </p:nvSpPr>
        <p:spPr>
          <a:xfrm>
            <a:off x="360756" y="137383"/>
            <a:ext cx="11286660" cy="756103"/>
          </a:xfrm>
          <a:prstGeom prst="rect">
            <a:avLst/>
          </a:prstGeom>
        </p:spPr>
        <p:txBody>
          <a:bodyPr spcFirstLastPara="1" vert="horz" wrap="square" lIns="91401" tIns="45688" rIns="91401" bIns="45688" rtlCol="0" anchor="t" anchorCtr="0">
            <a:normAutofit/>
          </a:bodyPr>
          <a:lstStyle/>
          <a:p>
            <a:r>
              <a:rPr lang="pl-PL"/>
              <a:t>Entropy Score       </a:t>
            </a:r>
            <a:endParaRPr/>
          </a:p>
        </p:txBody>
      </p:sp>
      <p:graphicFrame>
        <p:nvGraphicFramePr>
          <p:cNvPr id="2868" name="Google Shape;2868;g114dcbf9184_0_1064"/>
          <p:cNvGraphicFramePr/>
          <p:nvPr/>
        </p:nvGraphicFramePr>
        <p:xfrm>
          <a:off x="438711" y="893411"/>
          <a:ext cx="11208705" cy="53485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747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1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 b="1"/>
                        <a:t>String</a:t>
                      </a:r>
                      <a:endParaRPr sz="2700" b="1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 b="1"/>
                        <a:t>Shannon Entropy</a:t>
                      </a:r>
                      <a:endParaRPr sz="2700" b="1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www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0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.com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2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www.vw.com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2.32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www.Infoblox.com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3.28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www.google.com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2.84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ljivlsk5++dfg654gdf6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3.62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135840A4B15F</a:t>
                      </a:r>
                      <a:endParaRPr sz="27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3.08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900"/>
                        <a:t>W.3217376901.IO.aHR0CHM6Ly91CGRhdGUu29vZ2xIYXBpcy5jb20V</a:t>
                      </a:r>
                      <a:endParaRPr sz="1900"/>
                    </a:p>
                  </a:txBody>
                  <a:tcPr marL="0" marR="0" marT="91401" marB="91401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2700"/>
                        <a:t>4.67</a:t>
                      </a:r>
                      <a:endParaRPr sz="2700"/>
                    </a:p>
                  </a:txBody>
                  <a:tcPr marL="0" marR="0" marT="91401" marB="9140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869" name="Google Shape;2869;g114dcbf9184_0_1064"/>
          <p:cNvSpPr txBox="1"/>
          <p:nvPr/>
        </p:nvSpPr>
        <p:spPr>
          <a:xfrm>
            <a:off x="1187165" y="6469533"/>
            <a:ext cx="2999219" cy="461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pl-PL" sz="1799"/>
              <a:t>https://planetcalc.com/2476/</a:t>
            </a:r>
            <a:endParaRPr sz="1799"/>
          </a:p>
        </p:txBody>
      </p:sp>
      <p:pic>
        <p:nvPicPr>
          <p:cNvPr id="2870" name="Google Shape;2870;g114dcbf9184_0_10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7278" y="886"/>
            <a:ext cx="681547" cy="13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40152" y="1556156"/>
            <a:ext cx="11164964" cy="2635635"/>
          </a:xfrm>
        </p:spPr>
        <p:txBody>
          <a:bodyPr/>
          <a:lstStyle/>
          <a:p>
            <a:r>
              <a:rPr lang="en-US" sz="2599" b="1" dirty="0"/>
              <a:t>N-Gram</a:t>
            </a:r>
          </a:p>
          <a:p>
            <a:pPr lvl="1"/>
            <a:r>
              <a:rPr lang="en-US" sz="2599" dirty="0"/>
              <a:t>Detects non human like domain names based on character distribution.  </a:t>
            </a:r>
            <a:br>
              <a:rPr lang="en-US" sz="2599" dirty="0"/>
            </a:br>
            <a:r>
              <a:rPr lang="en-US" sz="2599" dirty="0"/>
              <a:t>Focus is on 2- and 3-gram (i.e. sequences of 2 or 3 characters, or bigram and trigram analysis).  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Infoblox</a:t>
            </a:r>
            <a:r>
              <a:rPr lang="en-US" dirty="0"/>
              <a:t> </a:t>
            </a:r>
            <a:r>
              <a:rPr lang="en-US" dirty="0" err="1"/>
              <a:t>ThreatInsight</a:t>
            </a:r>
            <a:endParaRPr lang="en-US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773D511-D533-124F-99FB-2403322B4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42" y="4555213"/>
            <a:ext cx="11630171" cy="18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E36961C-E21B-DD44-A865-D6C789C71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623" y="1658789"/>
            <a:ext cx="11165154" cy="426730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5E138D0-5C27-E742-870C-910AF0472197}"/>
              </a:ext>
            </a:extLst>
          </p:cNvPr>
          <p:cNvSpPr txBox="1"/>
          <p:nvPr/>
        </p:nvSpPr>
        <p:spPr>
          <a:xfrm>
            <a:off x="130595" y="6115093"/>
            <a:ext cx="5912371" cy="332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799" dirty="0"/>
              <a:t>Source: </a:t>
            </a:r>
            <a:r>
              <a:rPr lang="pl-PL" sz="1799" dirty="0">
                <a:hlinkClick r:id="rId3"/>
              </a:rPr>
              <a:t>https://books.google.com/ngrams</a:t>
            </a:r>
            <a:r>
              <a:rPr lang="pl-PL" sz="1799" dirty="0"/>
              <a:t> </a:t>
            </a:r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146BC01F-208E-0846-B2AF-757DBEA6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B0F0"/>
                </a:solidFill>
              </a:rPr>
              <a:t>G</a:t>
            </a:r>
            <a:r>
              <a:rPr lang="pl-PL" dirty="0">
                <a:solidFill>
                  <a:srgbClr val="FF0000"/>
                </a:solidFill>
              </a:rPr>
              <a:t>o</a:t>
            </a:r>
            <a:r>
              <a:rPr lang="pl-PL" dirty="0">
                <a:solidFill>
                  <a:srgbClr val="FFC000"/>
                </a:solidFill>
              </a:rPr>
              <a:t>o</a:t>
            </a:r>
            <a:r>
              <a:rPr lang="pl-PL" dirty="0">
                <a:solidFill>
                  <a:srgbClr val="00B0F0"/>
                </a:solidFill>
              </a:rPr>
              <a:t>g</a:t>
            </a:r>
            <a:r>
              <a:rPr lang="pl-PL" dirty="0">
                <a:solidFill>
                  <a:srgbClr val="00B050"/>
                </a:solidFill>
              </a:rPr>
              <a:t>l</a:t>
            </a:r>
            <a:r>
              <a:rPr lang="pl-PL" dirty="0">
                <a:solidFill>
                  <a:srgbClr val="FF0000"/>
                </a:solidFill>
              </a:rPr>
              <a:t>e</a:t>
            </a:r>
            <a:r>
              <a:rPr lang="pl-PL" dirty="0"/>
              <a:t> </a:t>
            </a:r>
            <a:r>
              <a:rPr lang="pl-PL" dirty="0" err="1"/>
              <a:t>Books</a:t>
            </a:r>
            <a:r>
              <a:rPr lang="pl-PL" dirty="0"/>
              <a:t> </a:t>
            </a:r>
            <a:r>
              <a:rPr lang="pl-PL" dirty="0" err="1">
                <a:solidFill>
                  <a:srgbClr val="00B050"/>
                </a:solidFill>
              </a:rPr>
              <a:t>Ngram</a:t>
            </a:r>
            <a:r>
              <a:rPr lang="pl-PL" dirty="0">
                <a:solidFill>
                  <a:srgbClr val="00B050"/>
                </a:solidFill>
              </a:rPr>
              <a:t> Viewer</a:t>
            </a:r>
          </a:p>
        </p:txBody>
      </p:sp>
    </p:spTree>
    <p:extLst>
      <p:ext uri="{BB962C8B-B14F-4D97-AF65-F5344CB8AC3E}">
        <p14:creationId xmlns:p14="http://schemas.microsoft.com/office/powerpoint/2010/main" val="12862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40152" y="275460"/>
            <a:ext cx="11164964" cy="730058"/>
          </a:xfrm>
        </p:spPr>
        <p:txBody>
          <a:bodyPr/>
          <a:lstStyle/>
          <a:p>
            <a:r>
              <a:rPr lang="pl-PL" dirty="0"/>
              <a:t>DGA </a:t>
            </a:r>
            <a:r>
              <a:rPr lang="mr-IN" dirty="0"/>
              <a:t>–</a:t>
            </a:r>
            <a:r>
              <a:rPr lang="pl-PL" dirty="0"/>
              <a:t> </a:t>
            </a:r>
            <a:r>
              <a:rPr lang="pl-PL" dirty="0" err="1"/>
              <a:t>Domain</a:t>
            </a:r>
            <a:r>
              <a:rPr lang="pl-PL" dirty="0"/>
              <a:t> </a:t>
            </a:r>
            <a:r>
              <a:rPr lang="pl-PL" dirty="0" err="1"/>
              <a:t>Generation</a:t>
            </a:r>
            <a:r>
              <a:rPr lang="pl-PL" dirty="0"/>
              <a:t> </a:t>
            </a:r>
            <a:r>
              <a:rPr lang="pl-PL" dirty="0" err="1"/>
              <a:t>Algorithm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601323" y="1270718"/>
            <a:ext cx="6562437" cy="241051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799" dirty="0"/>
              <a:t>An algorithm producing Command &amp; Control (C2) rendezvous points dynamically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en-US" sz="1799" dirty="0"/>
            </a:br>
            <a:r>
              <a:rPr lang="en-US" sz="1799" dirty="0"/>
              <a:t>For example: every day malware connects to time-based server FQDN: </a:t>
            </a:r>
            <a:r>
              <a:rPr lang="en-US" sz="1799" i="1" dirty="0"/>
              <a:t>&lt;month&gt;-&lt;day&gt;-&lt;year&gt;.com</a:t>
            </a:r>
            <a:br>
              <a:rPr lang="en-US" sz="1799" dirty="0"/>
            </a:br>
            <a:r>
              <a:rPr lang="en-US" sz="1799" dirty="0" err="1"/>
              <a:t>ie</a:t>
            </a:r>
            <a:r>
              <a:rPr lang="en-US" sz="1799" dirty="0"/>
              <a:t>. on December 24, 2017 malware connects to 2017-12-24.com</a:t>
            </a:r>
          </a:p>
        </p:txBody>
      </p:sp>
      <p:graphicFrame>
        <p:nvGraphicFramePr>
          <p:cNvPr id="5" name="Symbol zastępczy zawartości 4"/>
          <p:cNvGraphicFramePr>
            <a:graphicFrameLocks/>
          </p:cNvGraphicFramePr>
          <p:nvPr/>
        </p:nvGraphicFramePr>
        <p:xfrm>
          <a:off x="601323" y="4353291"/>
          <a:ext cx="5744873" cy="1854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5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21"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  <a:latin typeface="+mn-lt"/>
                        </a:rPr>
                        <a:t>Example Family</a:t>
                      </a: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Example</a:t>
                      </a:r>
                      <a:r>
                        <a:rPr lang="pl-PL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pl-PL" sz="1800" dirty="0" err="1">
                          <a:effectLst/>
                          <a:latin typeface="+mn-lt"/>
                        </a:rPr>
                        <a:t>Domain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DirCrypt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vlbqryjd.com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Bamital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+mn-lt"/>
                        </a:rPr>
                        <a:t>b83ed4877eec1997fcc39b7ae590007a.info</a:t>
                      </a: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21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CCleaner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effectLst/>
                          <a:latin typeface="+mn-lt"/>
                        </a:rPr>
                        <a:t>ab6d54340c1a.com</a:t>
                      </a: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2409512037"/>
                  </a:ext>
                </a:extLst>
              </a:tr>
            </a:tbl>
          </a:graphicData>
        </a:graphic>
      </p:graphicFrame>
      <p:sp>
        <p:nvSpPr>
          <p:cNvPr id="55" name="Shape 221">
            <a:extLst>
              <a:ext uri="{FF2B5EF4-FFF2-40B4-BE49-F238E27FC236}">
                <a16:creationId xmlns:a16="http://schemas.microsoft.com/office/drawing/2014/main" id="{1474180D-A444-2441-B32F-5F2880A13DBC}"/>
              </a:ext>
            </a:extLst>
          </p:cNvPr>
          <p:cNvSpPr txBox="1"/>
          <p:nvPr/>
        </p:nvSpPr>
        <p:spPr>
          <a:xfrm>
            <a:off x="10616595" y="2805819"/>
            <a:ext cx="974183" cy="548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600" dirty="0">
                <a:ea typeface="Bree Serif"/>
                <a:cs typeface="Bree Serif"/>
                <a:sym typeface="Bree Serif"/>
              </a:rPr>
              <a:t>DNS server</a:t>
            </a:r>
            <a:endParaRPr sz="1600" dirty="0">
              <a:ea typeface="Bree Serif"/>
              <a:cs typeface="Bree Serif"/>
              <a:sym typeface="Bree Serif"/>
            </a:endParaRPr>
          </a:p>
        </p:txBody>
      </p:sp>
      <p:sp>
        <p:nvSpPr>
          <p:cNvPr id="58" name="Shape 224">
            <a:extLst>
              <a:ext uri="{FF2B5EF4-FFF2-40B4-BE49-F238E27FC236}">
                <a16:creationId xmlns:a16="http://schemas.microsoft.com/office/drawing/2014/main" id="{C3F06100-AC1E-F142-AB5C-5BC73C0AF67A}"/>
              </a:ext>
            </a:extLst>
          </p:cNvPr>
          <p:cNvSpPr txBox="1"/>
          <p:nvPr/>
        </p:nvSpPr>
        <p:spPr>
          <a:xfrm>
            <a:off x="10086434" y="5427353"/>
            <a:ext cx="1960719" cy="78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600" dirty="0">
                <a:ea typeface="Bree Serif"/>
                <a:cs typeface="Bree Serif"/>
                <a:sym typeface="Bree Serif"/>
              </a:rPr>
              <a:t>C2 Server</a:t>
            </a:r>
            <a:endParaRPr sz="1600" dirty="0">
              <a:ea typeface="Bree Serif"/>
              <a:cs typeface="Bree Serif"/>
              <a:sym typeface="Bree Serif"/>
            </a:endParaRPr>
          </a:p>
          <a:p>
            <a:pPr algn="ctr"/>
            <a:r>
              <a:rPr lang="en-US" sz="1600" dirty="0">
                <a:ea typeface="Bree Serif"/>
                <a:cs typeface="Bree Serif"/>
                <a:sym typeface="Bree Serif"/>
              </a:rPr>
              <a:t>IP 135.175.17.35</a:t>
            </a:r>
            <a:endParaRPr sz="1600" dirty="0">
              <a:ea typeface="Bree Serif"/>
              <a:cs typeface="Bree Serif"/>
              <a:sym typeface="Bree Serif"/>
            </a:endParaRPr>
          </a:p>
        </p:txBody>
      </p: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8BA55D1D-AE42-2547-B889-88B018DAA010}"/>
              </a:ext>
            </a:extLst>
          </p:cNvPr>
          <p:cNvGrpSpPr/>
          <p:nvPr/>
        </p:nvGrpSpPr>
        <p:grpSpPr>
          <a:xfrm>
            <a:off x="10742075" y="4685325"/>
            <a:ext cx="718334" cy="830123"/>
            <a:chOff x="3727025" y="3966836"/>
            <a:chExt cx="1915200" cy="1752050"/>
          </a:xfrm>
        </p:grpSpPr>
        <p:sp>
          <p:nvSpPr>
            <p:cNvPr id="56" name="Shape 222">
              <a:extLst>
                <a:ext uri="{FF2B5EF4-FFF2-40B4-BE49-F238E27FC236}">
                  <a16:creationId xmlns:a16="http://schemas.microsoft.com/office/drawing/2014/main" id="{C080E125-6BE2-FC48-B884-19421582E19C}"/>
                </a:ext>
              </a:extLst>
            </p:cNvPr>
            <p:cNvSpPr/>
            <p:nvPr/>
          </p:nvSpPr>
          <p:spPr>
            <a:xfrm>
              <a:off x="3807581" y="4171778"/>
              <a:ext cx="1737600" cy="1358400"/>
            </a:xfrm>
            <a:prstGeom prst="roundRect">
              <a:avLst>
                <a:gd name="adj" fmla="val 16667"/>
              </a:avLst>
            </a:prstGeom>
            <a:solidFill>
              <a:srgbClr val="980000"/>
            </a:solidFill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600"/>
            </a:p>
          </p:txBody>
        </p:sp>
        <p:pic>
          <p:nvPicPr>
            <p:cNvPr id="59" name="Shape 225">
              <a:extLst>
                <a:ext uri="{FF2B5EF4-FFF2-40B4-BE49-F238E27FC236}">
                  <a16:creationId xmlns:a16="http://schemas.microsoft.com/office/drawing/2014/main" id="{3A126E27-7D4E-1E45-B2CE-BFA6D41355A3}"/>
                </a:ext>
              </a:extLst>
            </p:cNvPr>
            <p:cNvPicPr preferRelativeResize="0"/>
            <p:nvPr/>
          </p:nvPicPr>
          <p:blipFill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7025" y="3966836"/>
              <a:ext cx="1915200" cy="17520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67" name="Shape 233">
            <a:extLst>
              <a:ext uri="{FF2B5EF4-FFF2-40B4-BE49-F238E27FC236}">
                <a16:creationId xmlns:a16="http://schemas.microsoft.com/office/drawing/2014/main" id="{B4AFF167-D2AC-D148-9084-05863CFA8DE9}"/>
              </a:ext>
            </a:extLst>
          </p:cNvPr>
          <p:cNvCxnSpPr>
            <a:cxnSpLocks/>
          </p:cNvCxnSpPr>
          <p:nvPr/>
        </p:nvCxnSpPr>
        <p:spPr>
          <a:xfrm>
            <a:off x="7704628" y="4291818"/>
            <a:ext cx="3910998" cy="0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8" name="Shape 234">
            <a:extLst>
              <a:ext uri="{FF2B5EF4-FFF2-40B4-BE49-F238E27FC236}">
                <a16:creationId xmlns:a16="http://schemas.microsoft.com/office/drawing/2014/main" id="{B3AA3D82-E228-9147-81A3-9F07A7ACF58D}"/>
              </a:ext>
            </a:extLst>
          </p:cNvPr>
          <p:cNvCxnSpPr>
            <a:cxnSpLocks/>
          </p:cNvCxnSpPr>
          <p:nvPr/>
        </p:nvCxnSpPr>
        <p:spPr>
          <a:xfrm flipH="1">
            <a:off x="8818834" y="1451576"/>
            <a:ext cx="11397" cy="237898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9" name="Shape 235">
            <a:extLst>
              <a:ext uri="{FF2B5EF4-FFF2-40B4-BE49-F238E27FC236}">
                <a16:creationId xmlns:a16="http://schemas.microsoft.com/office/drawing/2014/main" id="{E69B001B-A74D-E14E-B1AE-C851C61E4106}"/>
              </a:ext>
            </a:extLst>
          </p:cNvPr>
          <p:cNvCxnSpPr>
            <a:cxnSpLocks/>
          </p:cNvCxnSpPr>
          <p:nvPr/>
        </p:nvCxnSpPr>
        <p:spPr>
          <a:xfrm>
            <a:off x="10551429" y="1485767"/>
            <a:ext cx="23394" cy="234478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0" name="Shape 236">
            <a:extLst>
              <a:ext uri="{FF2B5EF4-FFF2-40B4-BE49-F238E27FC236}">
                <a16:creationId xmlns:a16="http://schemas.microsoft.com/office/drawing/2014/main" id="{C036543E-D76D-5644-8438-5FCA7AB183D8}"/>
              </a:ext>
            </a:extLst>
          </p:cNvPr>
          <p:cNvCxnSpPr>
            <a:cxnSpLocks/>
          </p:cNvCxnSpPr>
          <p:nvPr/>
        </p:nvCxnSpPr>
        <p:spPr>
          <a:xfrm rot="10800000">
            <a:off x="9006161" y="1999808"/>
            <a:ext cx="1204186" cy="629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" name="Shape 237">
            <a:extLst>
              <a:ext uri="{FF2B5EF4-FFF2-40B4-BE49-F238E27FC236}">
                <a16:creationId xmlns:a16="http://schemas.microsoft.com/office/drawing/2014/main" id="{5B46FFCB-B217-2949-ADB0-F914EA35F8E0}"/>
              </a:ext>
            </a:extLst>
          </p:cNvPr>
          <p:cNvCxnSpPr>
            <a:cxnSpLocks/>
          </p:cNvCxnSpPr>
          <p:nvPr/>
        </p:nvCxnSpPr>
        <p:spPr>
          <a:xfrm rot="10800000" flipH="1">
            <a:off x="8989865" y="1668220"/>
            <a:ext cx="1211384" cy="3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" name="Shape 238">
            <a:extLst>
              <a:ext uri="{FF2B5EF4-FFF2-40B4-BE49-F238E27FC236}">
                <a16:creationId xmlns:a16="http://schemas.microsoft.com/office/drawing/2014/main" id="{717E82CF-8521-A140-9555-61D3A535901C}"/>
              </a:ext>
            </a:extLst>
          </p:cNvPr>
          <p:cNvCxnSpPr>
            <a:cxnSpLocks/>
          </p:cNvCxnSpPr>
          <p:nvPr/>
        </p:nvCxnSpPr>
        <p:spPr>
          <a:xfrm rot="10800000">
            <a:off x="9006161" y="2837790"/>
            <a:ext cx="1204186" cy="629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" name="Shape 239">
            <a:extLst>
              <a:ext uri="{FF2B5EF4-FFF2-40B4-BE49-F238E27FC236}">
                <a16:creationId xmlns:a16="http://schemas.microsoft.com/office/drawing/2014/main" id="{43BBF606-7682-D848-98A6-1DAA696C7D70}"/>
              </a:ext>
            </a:extLst>
          </p:cNvPr>
          <p:cNvCxnSpPr>
            <a:cxnSpLocks/>
          </p:cNvCxnSpPr>
          <p:nvPr/>
        </p:nvCxnSpPr>
        <p:spPr>
          <a:xfrm rot="10800000" flipH="1">
            <a:off x="8989865" y="2582382"/>
            <a:ext cx="1211384" cy="3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" name="Shape 240">
            <a:extLst>
              <a:ext uri="{FF2B5EF4-FFF2-40B4-BE49-F238E27FC236}">
                <a16:creationId xmlns:a16="http://schemas.microsoft.com/office/drawing/2014/main" id="{7C704A37-B9D1-8541-8D47-C7B7A2C0C49D}"/>
              </a:ext>
            </a:extLst>
          </p:cNvPr>
          <p:cNvCxnSpPr>
            <a:cxnSpLocks/>
          </p:cNvCxnSpPr>
          <p:nvPr/>
        </p:nvCxnSpPr>
        <p:spPr>
          <a:xfrm rot="10800000">
            <a:off x="9006161" y="3599592"/>
            <a:ext cx="1204186" cy="629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5" name="Shape 241">
            <a:extLst>
              <a:ext uri="{FF2B5EF4-FFF2-40B4-BE49-F238E27FC236}">
                <a16:creationId xmlns:a16="http://schemas.microsoft.com/office/drawing/2014/main" id="{D5ED7242-DF33-6548-A921-2A62B58AD561}"/>
              </a:ext>
            </a:extLst>
          </p:cNvPr>
          <p:cNvCxnSpPr>
            <a:cxnSpLocks/>
          </p:cNvCxnSpPr>
          <p:nvPr/>
        </p:nvCxnSpPr>
        <p:spPr>
          <a:xfrm rot="10800000" flipH="1">
            <a:off x="9066045" y="3344183"/>
            <a:ext cx="1211384" cy="3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" name="Shape 242">
            <a:extLst>
              <a:ext uri="{FF2B5EF4-FFF2-40B4-BE49-F238E27FC236}">
                <a16:creationId xmlns:a16="http://schemas.microsoft.com/office/drawing/2014/main" id="{A27D60EB-5AF1-554E-A7E4-D6C5C848CF17}"/>
              </a:ext>
            </a:extLst>
          </p:cNvPr>
          <p:cNvSpPr txBox="1"/>
          <p:nvPr/>
        </p:nvSpPr>
        <p:spPr>
          <a:xfrm>
            <a:off x="8840182" y="1955769"/>
            <a:ext cx="1691365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 dirty="0"/>
              <a:t>DNS Reply: </a:t>
            </a:r>
            <a:r>
              <a:rPr lang="en-US" sz="1050" dirty="0" err="1"/>
              <a:t>NXdomain</a:t>
            </a:r>
            <a:endParaRPr sz="1050" dirty="0"/>
          </a:p>
        </p:txBody>
      </p:sp>
      <p:sp>
        <p:nvSpPr>
          <p:cNvPr id="77" name="Shape 243">
            <a:extLst>
              <a:ext uri="{FF2B5EF4-FFF2-40B4-BE49-F238E27FC236}">
                <a16:creationId xmlns:a16="http://schemas.microsoft.com/office/drawing/2014/main" id="{AAFB0898-8167-4640-966E-24CD938472D6}"/>
              </a:ext>
            </a:extLst>
          </p:cNvPr>
          <p:cNvSpPr txBox="1"/>
          <p:nvPr/>
        </p:nvSpPr>
        <p:spPr>
          <a:xfrm>
            <a:off x="8840182" y="2793750"/>
            <a:ext cx="1691365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/>
              <a:t>DNS Reply: NXdomain</a:t>
            </a:r>
            <a:endParaRPr sz="1050"/>
          </a:p>
        </p:txBody>
      </p:sp>
      <p:sp>
        <p:nvSpPr>
          <p:cNvPr id="78" name="Shape 244">
            <a:extLst>
              <a:ext uri="{FF2B5EF4-FFF2-40B4-BE49-F238E27FC236}">
                <a16:creationId xmlns:a16="http://schemas.microsoft.com/office/drawing/2014/main" id="{C52A2E54-FD76-EF41-9D4F-55020C4C16A3}"/>
              </a:ext>
            </a:extLst>
          </p:cNvPr>
          <p:cNvSpPr txBox="1"/>
          <p:nvPr/>
        </p:nvSpPr>
        <p:spPr>
          <a:xfrm>
            <a:off x="8832273" y="3555553"/>
            <a:ext cx="1826538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/>
              <a:t>DNS Reply: 135.175.17.35</a:t>
            </a:r>
            <a:endParaRPr sz="1050"/>
          </a:p>
        </p:txBody>
      </p:sp>
      <p:sp>
        <p:nvSpPr>
          <p:cNvPr id="79" name="Shape 245">
            <a:extLst>
              <a:ext uri="{FF2B5EF4-FFF2-40B4-BE49-F238E27FC236}">
                <a16:creationId xmlns:a16="http://schemas.microsoft.com/office/drawing/2014/main" id="{B08E89F2-0B68-3D4A-B493-B2AD21A1A504}"/>
              </a:ext>
            </a:extLst>
          </p:cNvPr>
          <p:cNvSpPr txBox="1"/>
          <p:nvPr/>
        </p:nvSpPr>
        <p:spPr>
          <a:xfrm>
            <a:off x="8815338" y="1594888"/>
            <a:ext cx="1691365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 dirty="0"/>
              <a:t>DNS query: </a:t>
            </a:r>
            <a:r>
              <a:rPr lang="en-US" sz="1050" dirty="0" err="1"/>
              <a:t>ajdhkbf.info</a:t>
            </a:r>
            <a:endParaRPr sz="1050" dirty="0"/>
          </a:p>
        </p:txBody>
      </p:sp>
      <p:sp>
        <p:nvSpPr>
          <p:cNvPr id="80" name="Shape 246">
            <a:extLst>
              <a:ext uri="{FF2B5EF4-FFF2-40B4-BE49-F238E27FC236}">
                <a16:creationId xmlns:a16="http://schemas.microsoft.com/office/drawing/2014/main" id="{10E2B544-AA58-B249-BD6A-675834D1E1DB}"/>
              </a:ext>
            </a:extLst>
          </p:cNvPr>
          <p:cNvSpPr txBox="1"/>
          <p:nvPr/>
        </p:nvSpPr>
        <p:spPr>
          <a:xfrm>
            <a:off x="8790445" y="2499039"/>
            <a:ext cx="1691365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/>
              <a:t>DNS query: dnskasd.info</a:t>
            </a:r>
            <a:endParaRPr sz="1050"/>
          </a:p>
        </p:txBody>
      </p:sp>
      <p:sp>
        <p:nvSpPr>
          <p:cNvPr id="81" name="Shape 247">
            <a:extLst>
              <a:ext uri="{FF2B5EF4-FFF2-40B4-BE49-F238E27FC236}">
                <a16:creationId xmlns:a16="http://schemas.microsoft.com/office/drawing/2014/main" id="{EFACAE98-007A-204D-ADC1-E953ADCD42A2}"/>
              </a:ext>
            </a:extLst>
          </p:cNvPr>
          <p:cNvSpPr txBox="1"/>
          <p:nvPr/>
        </p:nvSpPr>
        <p:spPr>
          <a:xfrm>
            <a:off x="8838757" y="3276325"/>
            <a:ext cx="1691365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 dirty="0"/>
              <a:t>DNS query: </a:t>
            </a:r>
            <a:r>
              <a:rPr lang="en-US" sz="1050" dirty="0" err="1"/>
              <a:t>akdjnfag.info</a:t>
            </a:r>
            <a:endParaRPr sz="1050" dirty="0"/>
          </a:p>
        </p:txBody>
      </p:sp>
      <p:cxnSp>
        <p:nvCxnSpPr>
          <p:cNvPr id="82" name="Shape 248">
            <a:extLst>
              <a:ext uri="{FF2B5EF4-FFF2-40B4-BE49-F238E27FC236}">
                <a16:creationId xmlns:a16="http://schemas.microsoft.com/office/drawing/2014/main" id="{B77CB29D-DFD9-AE42-9C3D-B01F6F72A295}"/>
              </a:ext>
            </a:extLst>
          </p:cNvPr>
          <p:cNvCxnSpPr>
            <a:cxnSpLocks/>
          </p:cNvCxnSpPr>
          <p:nvPr/>
        </p:nvCxnSpPr>
        <p:spPr>
          <a:xfrm rot="10800000">
            <a:off x="9006161" y="5281431"/>
            <a:ext cx="1204186" cy="629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" name="Shape 249">
            <a:extLst>
              <a:ext uri="{FF2B5EF4-FFF2-40B4-BE49-F238E27FC236}">
                <a16:creationId xmlns:a16="http://schemas.microsoft.com/office/drawing/2014/main" id="{5B649253-2F2C-294C-9C05-14D6DD28AB1B}"/>
              </a:ext>
            </a:extLst>
          </p:cNvPr>
          <p:cNvCxnSpPr>
            <a:cxnSpLocks/>
          </p:cNvCxnSpPr>
          <p:nvPr/>
        </p:nvCxnSpPr>
        <p:spPr>
          <a:xfrm rot="10800000" flipH="1">
            <a:off x="9066045" y="4797482"/>
            <a:ext cx="1211384" cy="35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4" name="Shape 250">
            <a:extLst>
              <a:ext uri="{FF2B5EF4-FFF2-40B4-BE49-F238E27FC236}">
                <a16:creationId xmlns:a16="http://schemas.microsoft.com/office/drawing/2014/main" id="{B9359BC5-44C3-2342-A10A-D263732F2475}"/>
              </a:ext>
            </a:extLst>
          </p:cNvPr>
          <p:cNvSpPr txBox="1"/>
          <p:nvPr/>
        </p:nvSpPr>
        <p:spPr>
          <a:xfrm>
            <a:off x="8756093" y="5237392"/>
            <a:ext cx="1826538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050"/>
              <a:t>Malicious Payload</a:t>
            </a:r>
            <a:endParaRPr sz="1050"/>
          </a:p>
        </p:txBody>
      </p:sp>
      <p:sp>
        <p:nvSpPr>
          <p:cNvPr id="85" name="Shape 251">
            <a:extLst>
              <a:ext uri="{FF2B5EF4-FFF2-40B4-BE49-F238E27FC236}">
                <a16:creationId xmlns:a16="http://schemas.microsoft.com/office/drawing/2014/main" id="{54418AD5-1942-BD4F-8A95-972E98DFBBB4}"/>
              </a:ext>
            </a:extLst>
          </p:cNvPr>
          <p:cNvSpPr txBox="1"/>
          <p:nvPr/>
        </p:nvSpPr>
        <p:spPr>
          <a:xfrm>
            <a:off x="8838757" y="4805803"/>
            <a:ext cx="1691365" cy="3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050"/>
              <a:t>Contact </a:t>
            </a:r>
            <a:r>
              <a:rPr lang="en-US" sz="1050">
                <a:solidFill>
                  <a:schemeClr val="dk1"/>
                </a:solidFill>
              </a:rPr>
              <a:t>135.175.17.35</a:t>
            </a:r>
            <a:endParaRPr sz="1050">
              <a:solidFill>
                <a:schemeClr val="dk1"/>
              </a:solidFill>
            </a:endParaRPr>
          </a:p>
          <a:p>
            <a:endParaRPr sz="1050"/>
          </a:p>
        </p:txBody>
      </p:sp>
      <p:grpSp>
        <p:nvGrpSpPr>
          <p:cNvPr id="136" name="Grupa 135">
            <a:extLst>
              <a:ext uri="{FF2B5EF4-FFF2-40B4-BE49-F238E27FC236}">
                <a16:creationId xmlns:a16="http://schemas.microsoft.com/office/drawing/2014/main" id="{98154657-F12C-0946-BF06-ECBC28460064}"/>
              </a:ext>
            </a:extLst>
          </p:cNvPr>
          <p:cNvGrpSpPr/>
          <p:nvPr/>
        </p:nvGrpSpPr>
        <p:grpSpPr>
          <a:xfrm>
            <a:off x="7885235" y="2151693"/>
            <a:ext cx="713214" cy="1071315"/>
            <a:chOff x="7641459" y="1996875"/>
            <a:chExt cx="713400" cy="1071594"/>
          </a:xfrm>
        </p:grpSpPr>
        <p:grpSp>
          <p:nvGrpSpPr>
            <p:cNvPr id="114" name="Grupa 113">
              <a:extLst>
                <a:ext uri="{FF2B5EF4-FFF2-40B4-BE49-F238E27FC236}">
                  <a16:creationId xmlns:a16="http://schemas.microsoft.com/office/drawing/2014/main" id="{E97CEEFC-F6B1-9547-9B4B-7E41DAF43A59}"/>
                </a:ext>
              </a:extLst>
            </p:cNvPr>
            <p:cNvGrpSpPr/>
            <p:nvPr/>
          </p:nvGrpSpPr>
          <p:grpSpPr>
            <a:xfrm>
              <a:off x="7641459" y="1996875"/>
              <a:ext cx="713400" cy="650236"/>
              <a:chOff x="208512" y="4171791"/>
              <a:chExt cx="1737597" cy="1411195"/>
            </a:xfrm>
          </p:grpSpPr>
          <p:sp>
            <p:nvSpPr>
              <p:cNvPr id="116" name="Shape 226">
                <a:extLst>
                  <a:ext uri="{FF2B5EF4-FFF2-40B4-BE49-F238E27FC236}">
                    <a16:creationId xmlns:a16="http://schemas.microsoft.com/office/drawing/2014/main" id="{68747DE2-70B5-4E44-BAD1-952AD82D6A1E}"/>
                  </a:ext>
                </a:extLst>
              </p:cNvPr>
              <p:cNvSpPr/>
              <p:nvPr/>
            </p:nvSpPr>
            <p:spPr>
              <a:xfrm>
                <a:off x="208512" y="4171791"/>
                <a:ext cx="1737597" cy="1411195"/>
              </a:xfrm>
              <a:prstGeom prst="roundRect">
                <a:avLst>
                  <a:gd name="adj" fmla="val 16667"/>
                </a:avLst>
              </a:prstGeom>
              <a:solidFill>
                <a:srgbClr val="980000"/>
              </a:solidFill>
              <a:ln w="9525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1600"/>
              </a:p>
            </p:txBody>
          </p:sp>
          <p:pic>
            <p:nvPicPr>
              <p:cNvPr id="117" name="Shape 227">
                <a:extLst>
                  <a:ext uri="{FF2B5EF4-FFF2-40B4-BE49-F238E27FC236}">
                    <a16:creationId xmlns:a16="http://schemas.microsoft.com/office/drawing/2014/main" id="{30B3FE49-1EE0-B84E-A113-D48581009263}"/>
                  </a:ext>
                </a:extLst>
              </p:cNvPr>
              <p:cNvPicPr preferRelativeResize="0"/>
              <p:nvPr/>
            </p:nvPicPr>
            <p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258" y="4227865"/>
                <a:ext cx="1434192" cy="1307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Shape 228">
                <a:extLst>
                  <a:ext uri="{FF2B5EF4-FFF2-40B4-BE49-F238E27FC236}">
                    <a16:creationId xmlns:a16="http://schemas.microsoft.com/office/drawing/2014/main" id="{06FBC027-4795-E74D-BA11-364A4BDE1F55}"/>
                  </a:ext>
                </a:extLst>
              </p:cNvPr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7008" y="4367095"/>
                <a:ext cx="658409" cy="5722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9" name="Shape 229">
                <a:extLst>
                  <a:ext uri="{FF2B5EF4-FFF2-40B4-BE49-F238E27FC236}">
                    <a16:creationId xmlns:a16="http://schemas.microsoft.com/office/drawing/2014/main" id="{968BE44B-8AFC-0148-BF78-B72D3B6F5062}"/>
                  </a:ext>
                </a:extLst>
              </p:cNvPr>
              <p:cNvSpPr/>
              <p:nvPr/>
            </p:nvSpPr>
            <p:spPr>
              <a:xfrm>
                <a:off x="1310408" y="4818303"/>
                <a:ext cx="155100" cy="122100"/>
              </a:xfrm>
              <a:prstGeom prst="rect">
                <a:avLst/>
              </a:prstGeom>
              <a:solidFill>
                <a:srgbClr val="980000"/>
              </a:solidFill>
              <a:ln w="9525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120" name="Shape 230">
                <a:extLst>
                  <a:ext uri="{FF2B5EF4-FFF2-40B4-BE49-F238E27FC236}">
                    <a16:creationId xmlns:a16="http://schemas.microsoft.com/office/drawing/2014/main" id="{D906C5C6-2BF2-3447-A6C5-CC317EC86993}"/>
                  </a:ext>
                </a:extLst>
              </p:cNvPr>
              <p:cNvSpPr/>
              <p:nvPr/>
            </p:nvSpPr>
            <p:spPr>
              <a:xfrm>
                <a:off x="1312171" y="4341941"/>
                <a:ext cx="155100" cy="122100"/>
              </a:xfrm>
              <a:prstGeom prst="rect">
                <a:avLst/>
              </a:prstGeom>
              <a:solidFill>
                <a:srgbClr val="980000"/>
              </a:solidFill>
              <a:ln w="9525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121" name="Shape 231">
                <a:extLst>
                  <a:ext uri="{FF2B5EF4-FFF2-40B4-BE49-F238E27FC236}">
                    <a16:creationId xmlns:a16="http://schemas.microsoft.com/office/drawing/2014/main" id="{C8DAD4A7-76FF-D844-87D5-798E9432A42E}"/>
                  </a:ext>
                </a:extLst>
              </p:cNvPr>
              <p:cNvSpPr/>
              <p:nvPr/>
            </p:nvSpPr>
            <p:spPr>
              <a:xfrm>
                <a:off x="681850" y="4341937"/>
                <a:ext cx="155100" cy="122100"/>
              </a:xfrm>
              <a:prstGeom prst="rect">
                <a:avLst/>
              </a:prstGeom>
              <a:solidFill>
                <a:srgbClr val="980000"/>
              </a:solidFill>
              <a:ln w="9525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122" name="Shape 232">
                <a:extLst>
                  <a:ext uri="{FF2B5EF4-FFF2-40B4-BE49-F238E27FC236}">
                    <a16:creationId xmlns:a16="http://schemas.microsoft.com/office/drawing/2014/main" id="{6710D8A4-0197-954B-A8A5-4F1731D23728}"/>
                  </a:ext>
                </a:extLst>
              </p:cNvPr>
              <p:cNvSpPr/>
              <p:nvPr/>
            </p:nvSpPr>
            <p:spPr>
              <a:xfrm>
                <a:off x="691566" y="4816669"/>
                <a:ext cx="155100" cy="122100"/>
              </a:xfrm>
              <a:prstGeom prst="rect">
                <a:avLst/>
              </a:prstGeom>
              <a:solidFill>
                <a:srgbClr val="980000"/>
              </a:solidFill>
              <a:ln w="9525" cap="flat" cmpd="sng">
                <a:solidFill>
                  <a:srgbClr val="98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spcFirstLastPara="1" wrap="square" lIns="91401" tIns="91401" rIns="91401" bIns="91401" anchor="ctr" anchorCtr="0">
                <a:noAutofit/>
              </a:bodyPr>
              <a:lstStyle/>
              <a:p>
                <a:endParaRPr sz="1600"/>
              </a:p>
            </p:txBody>
          </p:sp>
        </p:grpSp>
        <p:sp>
          <p:nvSpPr>
            <p:cNvPr id="115" name="Shape 223">
              <a:extLst>
                <a:ext uri="{FF2B5EF4-FFF2-40B4-BE49-F238E27FC236}">
                  <a16:creationId xmlns:a16="http://schemas.microsoft.com/office/drawing/2014/main" id="{51862B06-B9AC-5E42-A153-C6203D4F5609}"/>
                </a:ext>
              </a:extLst>
            </p:cNvPr>
            <p:cNvSpPr txBox="1"/>
            <p:nvPr/>
          </p:nvSpPr>
          <p:spPr>
            <a:xfrm>
              <a:off x="7650602" y="2666686"/>
              <a:ext cx="658500" cy="401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1" tIns="91401" rIns="91401" bIns="91401" anchor="t" anchorCtr="0">
              <a:noAutofit/>
            </a:bodyPr>
            <a:lstStyle/>
            <a:p>
              <a:pPr algn="ctr"/>
              <a:r>
                <a:rPr lang="en-US" sz="1600" dirty="0">
                  <a:ea typeface="Bree Serif"/>
                  <a:cs typeface="Bree Serif"/>
                  <a:sym typeface="Bree Serif"/>
                </a:rPr>
                <a:t>Bot</a:t>
              </a:r>
              <a:endParaRPr sz="1600" dirty="0">
                <a:ea typeface="Bree Serif"/>
                <a:cs typeface="Bree Serif"/>
                <a:sym typeface="Bree Serif"/>
              </a:endParaRPr>
            </a:p>
          </p:txBody>
        </p:sp>
      </p:grpSp>
      <p:grpSp>
        <p:nvGrpSpPr>
          <p:cNvPr id="123" name="Grupa 122">
            <a:extLst>
              <a:ext uri="{FF2B5EF4-FFF2-40B4-BE49-F238E27FC236}">
                <a16:creationId xmlns:a16="http://schemas.microsoft.com/office/drawing/2014/main" id="{21066DAB-C42F-0445-8223-5C15A908D275}"/>
              </a:ext>
            </a:extLst>
          </p:cNvPr>
          <p:cNvGrpSpPr/>
          <p:nvPr/>
        </p:nvGrpSpPr>
        <p:grpSpPr>
          <a:xfrm>
            <a:off x="7882580" y="4769180"/>
            <a:ext cx="713214" cy="650067"/>
            <a:chOff x="208512" y="4171791"/>
            <a:chExt cx="1737597" cy="1411195"/>
          </a:xfrm>
        </p:grpSpPr>
        <p:sp>
          <p:nvSpPr>
            <p:cNvPr id="124" name="Shape 226">
              <a:extLst>
                <a:ext uri="{FF2B5EF4-FFF2-40B4-BE49-F238E27FC236}">
                  <a16:creationId xmlns:a16="http://schemas.microsoft.com/office/drawing/2014/main" id="{79AA679F-14C2-E943-BD16-BCBF75879F7C}"/>
                </a:ext>
              </a:extLst>
            </p:cNvPr>
            <p:cNvSpPr/>
            <p:nvPr/>
          </p:nvSpPr>
          <p:spPr>
            <a:xfrm>
              <a:off x="208512" y="4171791"/>
              <a:ext cx="1737597" cy="1411195"/>
            </a:xfrm>
            <a:prstGeom prst="roundRect">
              <a:avLst>
                <a:gd name="adj" fmla="val 16667"/>
              </a:avLst>
            </a:prstGeom>
            <a:solidFill>
              <a:srgbClr val="980000"/>
            </a:solidFill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600"/>
            </a:p>
          </p:txBody>
        </p:sp>
        <p:pic>
          <p:nvPicPr>
            <p:cNvPr id="125" name="Shape 227">
              <a:extLst>
                <a:ext uri="{FF2B5EF4-FFF2-40B4-BE49-F238E27FC236}">
                  <a16:creationId xmlns:a16="http://schemas.microsoft.com/office/drawing/2014/main" id="{BE40A2CB-F393-0541-9513-082234463AE8}"/>
                </a:ext>
              </a:extLst>
            </p:cNvPr>
            <p:cNvPicPr preferRelativeResize="0"/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58" y="4227865"/>
              <a:ext cx="1434192" cy="1307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Shape 228">
              <a:extLst>
                <a:ext uri="{FF2B5EF4-FFF2-40B4-BE49-F238E27FC236}">
                  <a16:creationId xmlns:a16="http://schemas.microsoft.com/office/drawing/2014/main" id="{F6B17302-5108-4F4D-8556-EBA6703804D7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008" y="4367095"/>
              <a:ext cx="658409" cy="572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Shape 229">
              <a:extLst>
                <a:ext uri="{FF2B5EF4-FFF2-40B4-BE49-F238E27FC236}">
                  <a16:creationId xmlns:a16="http://schemas.microsoft.com/office/drawing/2014/main" id="{14BBF874-9409-CA47-8534-7C72A789E1D9}"/>
                </a:ext>
              </a:extLst>
            </p:cNvPr>
            <p:cNvSpPr/>
            <p:nvPr/>
          </p:nvSpPr>
          <p:spPr>
            <a:xfrm>
              <a:off x="1310408" y="4818303"/>
              <a:ext cx="155100" cy="122100"/>
            </a:xfrm>
            <a:prstGeom prst="rect">
              <a:avLst/>
            </a:prstGeom>
            <a:solidFill>
              <a:srgbClr val="980000"/>
            </a:solidFill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128" name="Shape 230">
              <a:extLst>
                <a:ext uri="{FF2B5EF4-FFF2-40B4-BE49-F238E27FC236}">
                  <a16:creationId xmlns:a16="http://schemas.microsoft.com/office/drawing/2014/main" id="{779F175A-8754-A542-802D-EEDE0BB13E22}"/>
                </a:ext>
              </a:extLst>
            </p:cNvPr>
            <p:cNvSpPr/>
            <p:nvPr/>
          </p:nvSpPr>
          <p:spPr>
            <a:xfrm>
              <a:off x="1312171" y="4341941"/>
              <a:ext cx="155100" cy="122100"/>
            </a:xfrm>
            <a:prstGeom prst="rect">
              <a:avLst/>
            </a:prstGeom>
            <a:solidFill>
              <a:srgbClr val="980000"/>
            </a:solidFill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129" name="Shape 231">
              <a:extLst>
                <a:ext uri="{FF2B5EF4-FFF2-40B4-BE49-F238E27FC236}">
                  <a16:creationId xmlns:a16="http://schemas.microsoft.com/office/drawing/2014/main" id="{4A2F3D14-A873-DE4A-9679-5C14AA45B68A}"/>
                </a:ext>
              </a:extLst>
            </p:cNvPr>
            <p:cNvSpPr/>
            <p:nvPr/>
          </p:nvSpPr>
          <p:spPr>
            <a:xfrm>
              <a:off x="681850" y="4341937"/>
              <a:ext cx="155100" cy="122100"/>
            </a:xfrm>
            <a:prstGeom prst="rect">
              <a:avLst/>
            </a:prstGeom>
            <a:solidFill>
              <a:srgbClr val="980000"/>
            </a:solidFill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600"/>
            </a:p>
          </p:txBody>
        </p:sp>
        <p:sp>
          <p:nvSpPr>
            <p:cNvPr id="130" name="Shape 232">
              <a:extLst>
                <a:ext uri="{FF2B5EF4-FFF2-40B4-BE49-F238E27FC236}">
                  <a16:creationId xmlns:a16="http://schemas.microsoft.com/office/drawing/2014/main" id="{61C27F56-9D43-DB46-8938-895F399AE804}"/>
                </a:ext>
              </a:extLst>
            </p:cNvPr>
            <p:cNvSpPr/>
            <p:nvPr/>
          </p:nvSpPr>
          <p:spPr>
            <a:xfrm>
              <a:off x="691566" y="4816669"/>
              <a:ext cx="155100" cy="122100"/>
            </a:xfrm>
            <a:prstGeom prst="rect">
              <a:avLst/>
            </a:prstGeom>
            <a:solidFill>
              <a:srgbClr val="980000"/>
            </a:solidFill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600"/>
            </a:p>
          </p:txBody>
        </p:sp>
      </p:grpSp>
      <p:sp>
        <p:nvSpPr>
          <p:cNvPr id="131" name="Shape 223">
            <a:extLst>
              <a:ext uri="{FF2B5EF4-FFF2-40B4-BE49-F238E27FC236}">
                <a16:creationId xmlns:a16="http://schemas.microsoft.com/office/drawing/2014/main" id="{2442A75F-1BE3-6E44-B3F5-6A6856804447}"/>
              </a:ext>
            </a:extLst>
          </p:cNvPr>
          <p:cNvSpPr txBox="1"/>
          <p:nvPr/>
        </p:nvSpPr>
        <p:spPr>
          <a:xfrm>
            <a:off x="7891721" y="5438817"/>
            <a:ext cx="658329" cy="40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600" dirty="0">
                <a:ea typeface="Bree Serif"/>
                <a:cs typeface="Bree Serif"/>
                <a:sym typeface="Bree Serif"/>
              </a:rPr>
              <a:t>Bot</a:t>
            </a:r>
            <a:endParaRPr sz="1600" dirty="0">
              <a:ea typeface="Bree Serif"/>
              <a:cs typeface="Bree Serif"/>
              <a:sym typeface="Bree Serif"/>
            </a:endParaRPr>
          </a:p>
        </p:txBody>
      </p:sp>
      <p:pic>
        <p:nvPicPr>
          <p:cNvPr id="132" name="Picture 155">
            <a:extLst>
              <a:ext uri="{FF2B5EF4-FFF2-40B4-BE49-F238E27FC236}">
                <a16:creationId xmlns:a16="http://schemas.microsoft.com/office/drawing/2014/main" id="{77FE1DA8-9726-3F44-B6F2-3D1F531C5A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7781" y="1924465"/>
            <a:ext cx="506923" cy="89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4753EC2-4FD5-C846-9BA8-61EBBD2B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52" y="275460"/>
            <a:ext cx="11164964" cy="730058"/>
          </a:xfrm>
        </p:spPr>
        <p:txBody>
          <a:bodyPr/>
          <a:lstStyle/>
          <a:p>
            <a:r>
              <a:rPr lang="pl-PL" dirty="0">
                <a:latin typeface="+mn-lt"/>
              </a:rPr>
              <a:t>Dictionary DGA</a:t>
            </a:r>
          </a:p>
        </p:txBody>
      </p:sp>
      <p:graphicFrame>
        <p:nvGraphicFramePr>
          <p:cNvPr id="103" name="Symbol zastępczy zawartości 4">
            <a:extLst>
              <a:ext uri="{FF2B5EF4-FFF2-40B4-BE49-F238E27FC236}">
                <a16:creationId xmlns:a16="http://schemas.microsoft.com/office/drawing/2014/main" id="{B7C9AC91-C129-EA40-94D7-0D10810E4776}"/>
              </a:ext>
            </a:extLst>
          </p:cNvPr>
          <p:cNvGraphicFramePr>
            <a:graphicFrameLocks/>
          </p:cNvGraphicFramePr>
          <p:nvPr/>
        </p:nvGraphicFramePr>
        <p:xfrm>
          <a:off x="597396" y="4185230"/>
          <a:ext cx="6654137" cy="198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1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5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12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effectLst/>
                          <a:latin typeface="+mn-lt"/>
                        </a:rPr>
                        <a:t>Dictionary DGA</a:t>
                      </a: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Example</a:t>
                      </a:r>
                      <a:r>
                        <a:rPr lang="pl-PL" sz="1800" dirty="0">
                          <a:effectLst/>
                          <a:latin typeface="+mn-lt"/>
                        </a:rPr>
                        <a:t> Family</a:t>
                      </a: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>
                          <a:effectLst/>
                          <a:latin typeface="+mn-lt"/>
                        </a:rPr>
                        <a:t>Example Domain</a:t>
                      </a: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12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Wordlist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Suppobox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facegone.net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128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Permutation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VolatileCedar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err="1">
                          <a:effectLst/>
                          <a:latin typeface="+mn-lt"/>
                        </a:rPr>
                        <a:t>dotnetexplorer.info</a:t>
                      </a:r>
                      <a:endParaRPr lang="pl-PL" sz="1800" dirty="0">
                        <a:effectLst/>
                        <a:latin typeface="+mn-lt"/>
                      </a:endParaRPr>
                    </a:p>
                  </a:txBody>
                  <a:tcPr marL="31742" marR="3174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6" name="Shape 282" descr="ddga1-maypres.png">
            <a:extLst>
              <a:ext uri="{FF2B5EF4-FFF2-40B4-BE49-F238E27FC236}">
                <a16:creationId xmlns:a16="http://schemas.microsoft.com/office/drawing/2014/main" id="{222133E7-0924-1A4C-A82E-CD79C0536E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0959" y="1552213"/>
            <a:ext cx="2374329" cy="468302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296">
            <a:extLst>
              <a:ext uri="{FF2B5EF4-FFF2-40B4-BE49-F238E27FC236}">
                <a16:creationId xmlns:a16="http://schemas.microsoft.com/office/drawing/2014/main" id="{7C736042-B4D4-254F-9E88-D60A43D9FD0D}"/>
              </a:ext>
            </a:extLst>
          </p:cNvPr>
          <p:cNvSpPr txBox="1"/>
          <p:nvPr/>
        </p:nvSpPr>
        <p:spPr>
          <a:xfrm>
            <a:off x="7432556" y="1050727"/>
            <a:ext cx="3877655" cy="7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799" b="1" dirty="0" err="1">
                <a:latin typeface="Roboto Mono"/>
                <a:ea typeface="Roboto Mono"/>
                <a:cs typeface="Roboto Mono"/>
                <a:sym typeface="Roboto Mono"/>
              </a:rPr>
              <a:t>Suppobox</a:t>
            </a:r>
            <a:r>
              <a:rPr lang="en-US" sz="1799" b="1" dirty="0">
                <a:latin typeface="Roboto Mono"/>
                <a:ea typeface="Roboto Mono"/>
                <a:cs typeface="Roboto Mono"/>
                <a:sym typeface="Roboto Mono"/>
              </a:rPr>
              <a:t> malware domains:</a:t>
            </a:r>
            <a:endParaRPr sz="1799" b="1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7" name="pole tekstowe 116">
            <a:extLst>
              <a:ext uri="{FF2B5EF4-FFF2-40B4-BE49-F238E27FC236}">
                <a16:creationId xmlns:a16="http://schemas.microsoft.com/office/drawing/2014/main" id="{CAECAF93-FB2A-6848-804C-3121ED0EF4AD}"/>
              </a:ext>
            </a:extLst>
          </p:cNvPr>
          <p:cNvSpPr txBox="1"/>
          <p:nvPr/>
        </p:nvSpPr>
        <p:spPr>
          <a:xfrm>
            <a:off x="2718057" y="1096028"/>
            <a:ext cx="1452642" cy="270211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1799" b="1" dirty="0"/>
              <a:t>Dictionary 1:</a:t>
            </a:r>
          </a:p>
          <a:p>
            <a:r>
              <a:rPr lang="pl-PL" sz="1799" dirty="0"/>
              <a:t>face</a:t>
            </a:r>
          </a:p>
          <a:p>
            <a:r>
              <a:rPr lang="pl-PL" sz="1799" dirty="0"/>
              <a:t>walk</a:t>
            </a:r>
          </a:p>
          <a:p>
            <a:r>
              <a:rPr lang="pl-PL" sz="1799" dirty="0" err="1"/>
              <a:t>weak</a:t>
            </a:r>
            <a:endParaRPr lang="pl-PL" sz="1799" dirty="0"/>
          </a:p>
          <a:p>
            <a:r>
              <a:rPr lang="pl-PL" sz="1799" dirty="0" err="1"/>
              <a:t>sell</a:t>
            </a:r>
            <a:endParaRPr lang="pl-PL" sz="1799" dirty="0"/>
          </a:p>
          <a:p>
            <a:r>
              <a:rPr lang="pl-PL" sz="1799" dirty="0" err="1"/>
              <a:t>deep</a:t>
            </a:r>
            <a:endParaRPr lang="pl-PL" sz="1799" dirty="0"/>
          </a:p>
          <a:p>
            <a:r>
              <a:rPr lang="pl-PL" sz="1799" dirty="0" err="1"/>
              <a:t>ball</a:t>
            </a:r>
            <a:endParaRPr lang="pl-PL" sz="1799" dirty="0"/>
          </a:p>
          <a:p>
            <a:r>
              <a:rPr lang="pl-PL" sz="1799" dirty="0" err="1"/>
              <a:t>push</a:t>
            </a:r>
            <a:endParaRPr lang="pl-PL" sz="1799" dirty="0"/>
          </a:p>
          <a:p>
            <a:r>
              <a:rPr lang="pl-PL" sz="1799" dirty="0" err="1"/>
              <a:t>both</a:t>
            </a:r>
            <a:endParaRPr lang="pl-PL" sz="1799" dirty="0"/>
          </a:p>
        </p:txBody>
      </p:sp>
      <p:sp>
        <p:nvSpPr>
          <p:cNvPr id="118" name="pole tekstowe 117">
            <a:extLst>
              <a:ext uri="{FF2B5EF4-FFF2-40B4-BE49-F238E27FC236}">
                <a16:creationId xmlns:a16="http://schemas.microsoft.com/office/drawing/2014/main" id="{5B91E809-7131-E64B-A3B7-064D8CB46464}"/>
              </a:ext>
            </a:extLst>
          </p:cNvPr>
          <p:cNvSpPr txBox="1"/>
          <p:nvPr/>
        </p:nvSpPr>
        <p:spPr>
          <a:xfrm>
            <a:off x="5249743" y="1096028"/>
            <a:ext cx="1452642" cy="270211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1799" b="1" dirty="0"/>
              <a:t>Dictionary 2:</a:t>
            </a:r>
          </a:p>
          <a:p>
            <a:r>
              <a:rPr lang="pl-PL" sz="1799" dirty="0" err="1"/>
              <a:t>gone</a:t>
            </a:r>
            <a:endParaRPr lang="pl-PL" sz="1799" dirty="0"/>
          </a:p>
          <a:p>
            <a:r>
              <a:rPr lang="pl-PL" sz="1799" dirty="0" err="1"/>
              <a:t>road</a:t>
            </a:r>
            <a:endParaRPr lang="pl-PL" sz="1799" dirty="0"/>
          </a:p>
          <a:p>
            <a:r>
              <a:rPr lang="pl-PL" sz="1799" dirty="0" err="1"/>
              <a:t>dont</a:t>
            </a:r>
            <a:endParaRPr lang="pl-PL" sz="1799" dirty="0"/>
          </a:p>
          <a:p>
            <a:r>
              <a:rPr lang="pl-PL" sz="1799" dirty="0" err="1"/>
              <a:t>fool</a:t>
            </a:r>
            <a:endParaRPr lang="pl-PL" sz="1799" dirty="0"/>
          </a:p>
          <a:p>
            <a:r>
              <a:rPr lang="pl-PL" sz="1799" dirty="0" err="1"/>
              <a:t>heat</a:t>
            </a:r>
            <a:endParaRPr lang="pl-PL" sz="1799" dirty="0"/>
          </a:p>
          <a:p>
            <a:r>
              <a:rPr lang="pl-PL" sz="1799" dirty="0" err="1"/>
              <a:t>aunt</a:t>
            </a:r>
            <a:endParaRPr lang="pl-PL" sz="1799" dirty="0"/>
          </a:p>
          <a:p>
            <a:r>
              <a:rPr lang="pl-PL" sz="1799" dirty="0" err="1"/>
              <a:t>they</a:t>
            </a:r>
            <a:endParaRPr lang="pl-PL" sz="1799" dirty="0"/>
          </a:p>
          <a:p>
            <a:r>
              <a:rPr lang="pl-PL" sz="1799" dirty="0"/>
              <a:t>lift</a:t>
            </a:r>
          </a:p>
          <a:p>
            <a:r>
              <a:rPr lang="pl-PL" sz="1799" dirty="0" err="1"/>
              <a:t>goes</a:t>
            </a:r>
            <a:endParaRPr lang="pl-PL" sz="1799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487860B-F83D-3C4C-A98A-3375917A4174}"/>
              </a:ext>
            </a:extLst>
          </p:cNvPr>
          <p:cNvSpPr txBox="1"/>
          <p:nvPr/>
        </p:nvSpPr>
        <p:spPr>
          <a:xfrm>
            <a:off x="4355756" y="2001188"/>
            <a:ext cx="497811" cy="70598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4399" b="1" dirty="0"/>
              <a:t>+</a:t>
            </a: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13234163-E812-D549-9BC2-E6505947B213}"/>
              </a:ext>
            </a:extLst>
          </p:cNvPr>
          <p:cNvCxnSpPr/>
          <p:nvPr/>
        </p:nvCxnSpPr>
        <p:spPr>
          <a:xfrm>
            <a:off x="6915047" y="2354181"/>
            <a:ext cx="75124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DCFEA0C-6F27-5E4A-8146-9E4E77A6F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7156" y="3179789"/>
            <a:ext cx="4797866" cy="2605293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D4753EC2-4FD5-C846-9BA8-61EBBD2B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52" y="275460"/>
            <a:ext cx="11164964" cy="730058"/>
          </a:xfrm>
        </p:spPr>
        <p:txBody>
          <a:bodyPr/>
          <a:lstStyle/>
          <a:p>
            <a:r>
              <a:rPr lang="pl-PL" dirty="0"/>
              <a:t>Dictionary DGA </a:t>
            </a:r>
            <a:r>
              <a:rPr lang="pl-PL" dirty="0" err="1"/>
              <a:t>Detection</a:t>
            </a: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0B5C34E-BC21-8F4C-BDC8-789F9E1DE4E0}"/>
              </a:ext>
            </a:extLst>
          </p:cNvPr>
          <p:cNvGrpSpPr/>
          <p:nvPr/>
        </p:nvGrpSpPr>
        <p:grpSpPr>
          <a:xfrm>
            <a:off x="2004310" y="1552213"/>
            <a:ext cx="2004428" cy="3953445"/>
            <a:chOff x="1992307" y="1401411"/>
            <a:chExt cx="2004950" cy="3954475"/>
          </a:xfrm>
        </p:grpSpPr>
        <p:pic>
          <p:nvPicPr>
            <p:cNvPr id="8" name="Shape 282" descr="ddga1-maypres.png">
              <a:extLst>
                <a:ext uri="{FF2B5EF4-FFF2-40B4-BE49-F238E27FC236}">
                  <a16:creationId xmlns:a16="http://schemas.microsoft.com/office/drawing/2014/main" id="{31D76313-6345-7D4B-90ED-D1332C323A4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92307" y="1401411"/>
              <a:ext cx="2004950" cy="395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Shape 283">
              <a:extLst>
                <a:ext uri="{FF2B5EF4-FFF2-40B4-BE49-F238E27FC236}">
                  <a16:creationId xmlns:a16="http://schemas.microsoft.com/office/drawing/2014/main" id="{4D89B404-0963-1C40-AB6E-E445A21189DF}"/>
                </a:ext>
              </a:extLst>
            </p:cNvPr>
            <p:cNvSpPr/>
            <p:nvPr/>
          </p:nvSpPr>
          <p:spPr>
            <a:xfrm>
              <a:off x="2017757" y="140766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0" name="Shape 284">
              <a:extLst>
                <a:ext uri="{FF2B5EF4-FFF2-40B4-BE49-F238E27FC236}">
                  <a16:creationId xmlns:a16="http://schemas.microsoft.com/office/drawing/2014/main" id="{3DEE587B-FA87-0E4A-8859-B2108AA26B18}"/>
                </a:ext>
              </a:extLst>
            </p:cNvPr>
            <p:cNvSpPr/>
            <p:nvPr/>
          </p:nvSpPr>
          <p:spPr>
            <a:xfrm>
              <a:off x="2029083" y="3400186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1" name="Shape 285">
              <a:extLst>
                <a:ext uri="{FF2B5EF4-FFF2-40B4-BE49-F238E27FC236}">
                  <a16:creationId xmlns:a16="http://schemas.microsoft.com/office/drawing/2014/main" id="{68A0DF30-9DC7-6A41-A0E1-304206F5EA62}"/>
                </a:ext>
              </a:extLst>
            </p:cNvPr>
            <p:cNvSpPr/>
            <p:nvPr/>
          </p:nvSpPr>
          <p:spPr>
            <a:xfrm>
              <a:off x="2009534" y="506526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2" name="Shape 286">
              <a:extLst>
                <a:ext uri="{FF2B5EF4-FFF2-40B4-BE49-F238E27FC236}">
                  <a16:creationId xmlns:a16="http://schemas.microsoft.com/office/drawing/2014/main" id="{2E70F35A-16FE-C341-BEB4-EB7DF9DEC9E7}"/>
                </a:ext>
              </a:extLst>
            </p:cNvPr>
            <p:cNvSpPr/>
            <p:nvPr/>
          </p:nvSpPr>
          <p:spPr>
            <a:xfrm>
              <a:off x="2351902" y="407551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3" name="Shape 287">
              <a:extLst>
                <a:ext uri="{FF2B5EF4-FFF2-40B4-BE49-F238E27FC236}">
                  <a16:creationId xmlns:a16="http://schemas.microsoft.com/office/drawing/2014/main" id="{52917E93-EC75-5F4E-AC06-020B5F58F48E}"/>
                </a:ext>
              </a:extLst>
            </p:cNvPr>
            <p:cNvSpPr/>
            <p:nvPr/>
          </p:nvSpPr>
          <p:spPr>
            <a:xfrm>
              <a:off x="2329240" y="308491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4" name="Shape 288">
              <a:extLst>
                <a:ext uri="{FF2B5EF4-FFF2-40B4-BE49-F238E27FC236}">
                  <a16:creationId xmlns:a16="http://schemas.microsoft.com/office/drawing/2014/main" id="{7D8AFC26-A540-684C-A364-1FB6ADAC9B63}"/>
                </a:ext>
              </a:extLst>
            </p:cNvPr>
            <p:cNvSpPr/>
            <p:nvPr/>
          </p:nvSpPr>
          <p:spPr>
            <a:xfrm>
              <a:off x="1998215" y="173511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5" name="Shape 289">
              <a:extLst>
                <a:ext uri="{FF2B5EF4-FFF2-40B4-BE49-F238E27FC236}">
                  <a16:creationId xmlns:a16="http://schemas.microsoft.com/office/drawing/2014/main" id="{A5D8AB42-E39E-A948-AF40-45249DBF7444}"/>
                </a:ext>
              </a:extLst>
            </p:cNvPr>
            <p:cNvSpPr/>
            <p:nvPr/>
          </p:nvSpPr>
          <p:spPr>
            <a:xfrm>
              <a:off x="2024440" y="4411188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6" name="Shape 290">
              <a:extLst>
                <a:ext uri="{FF2B5EF4-FFF2-40B4-BE49-F238E27FC236}">
                  <a16:creationId xmlns:a16="http://schemas.microsoft.com/office/drawing/2014/main" id="{7610CC47-3EDE-B449-9C23-E1DA93206149}"/>
                </a:ext>
              </a:extLst>
            </p:cNvPr>
            <p:cNvSpPr/>
            <p:nvPr/>
          </p:nvSpPr>
          <p:spPr>
            <a:xfrm>
              <a:off x="2024440" y="209431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  <p:sp>
          <p:nvSpPr>
            <p:cNvPr id="17" name="Shape 291">
              <a:extLst>
                <a:ext uri="{FF2B5EF4-FFF2-40B4-BE49-F238E27FC236}">
                  <a16:creationId xmlns:a16="http://schemas.microsoft.com/office/drawing/2014/main" id="{F6FFE623-5B2F-9747-B215-FE6B39D98B6F}"/>
                </a:ext>
              </a:extLst>
            </p:cNvPr>
            <p:cNvSpPr/>
            <p:nvPr/>
          </p:nvSpPr>
          <p:spPr>
            <a:xfrm>
              <a:off x="2024440" y="2780111"/>
              <a:ext cx="353700" cy="2493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01" tIns="91401" rIns="91401" bIns="91401" anchor="ctr" anchorCtr="0">
              <a:noAutofit/>
            </a:bodyPr>
            <a:lstStyle/>
            <a:p>
              <a:endParaRPr sz="1799"/>
            </a:p>
          </p:txBody>
        </p:sp>
      </p:grpSp>
      <p:sp>
        <p:nvSpPr>
          <p:cNvPr id="18" name="Shape 295">
            <a:extLst>
              <a:ext uri="{FF2B5EF4-FFF2-40B4-BE49-F238E27FC236}">
                <a16:creationId xmlns:a16="http://schemas.microsoft.com/office/drawing/2014/main" id="{F1267A3E-0A23-114D-8E66-4A5F3F5E1BDD}"/>
              </a:ext>
            </a:extLst>
          </p:cNvPr>
          <p:cNvSpPr txBox="1"/>
          <p:nvPr/>
        </p:nvSpPr>
        <p:spPr>
          <a:xfrm>
            <a:off x="1024191" y="5863865"/>
            <a:ext cx="3964667" cy="430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1799" b="1" dirty="0">
                <a:solidFill>
                  <a:srgbClr val="FFFFFF"/>
                </a:solidFill>
              </a:rPr>
              <a:t>Words are used repeatedly!</a:t>
            </a:r>
            <a:endParaRPr sz="1799" b="1" dirty="0">
              <a:solidFill>
                <a:srgbClr val="FFFFFF"/>
              </a:solidFill>
            </a:endParaRPr>
          </a:p>
        </p:txBody>
      </p:sp>
      <p:sp>
        <p:nvSpPr>
          <p:cNvPr id="19" name="Shape 296">
            <a:extLst>
              <a:ext uri="{FF2B5EF4-FFF2-40B4-BE49-F238E27FC236}">
                <a16:creationId xmlns:a16="http://schemas.microsoft.com/office/drawing/2014/main" id="{0305A6FF-C9B2-2F4F-86F7-AB0AB979385C}"/>
              </a:ext>
            </a:extLst>
          </p:cNvPr>
          <p:cNvSpPr txBox="1"/>
          <p:nvPr/>
        </p:nvSpPr>
        <p:spPr>
          <a:xfrm>
            <a:off x="424984" y="1009654"/>
            <a:ext cx="3877655" cy="7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799" dirty="0" err="1">
                <a:latin typeface="Roboto Mono"/>
                <a:ea typeface="Roboto Mono"/>
                <a:cs typeface="Roboto Mono"/>
                <a:sym typeface="Roboto Mono"/>
              </a:rPr>
              <a:t>Suppobox</a:t>
            </a:r>
            <a:r>
              <a:rPr lang="en-US" sz="1799" dirty="0">
                <a:latin typeface="Roboto Mono"/>
                <a:ea typeface="Roboto Mono"/>
                <a:cs typeface="Roboto Mono"/>
                <a:sym typeface="Roboto Mono"/>
              </a:rPr>
              <a:t> malware domains:</a:t>
            </a:r>
            <a:endParaRPr sz="1799" dirty="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0" name="Shape 310">
            <a:extLst>
              <a:ext uri="{FF2B5EF4-FFF2-40B4-BE49-F238E27FC236}">
                <a16:creationId xmlns:a16="http://schemas.microsoft.com/office/drawing/2014/main" id="{FFB593B0-2ED6-034A-83E4-2E32382F42DB}"/>
              </a:ext>
            </a:extLst>
          </p:cNvPr>
          <p:cNvSpPr txBox="1"/>
          <p:nvPr/>
        </p:nvSpPr>
        <p:spPr>
          <a:xfrm>
            <a:off x="6824908" y="962589"/>
            <a:ext cx="2144583" cy="52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999" dirty="0" err="1"/>
              <a:t>walkroad.net</a:t>
            </a:r>
            <a:endParaRPr lang="en-US" sz="1999" dirty="0"/>
          </a:p>
          <a:p>
            <a:pPr algn="ctr"/>
            <a:r>
              <a:rPr lang="en-US" sz="1999" dirty="0"/>
              <a:t>walk  +  road</a:t>
            </a:r>
          </a:p>
        </p:txBody>
      </p:sp>
      <p:sp>
        <p:nvSpPr>
          <p:cNvPr id="21" name="Shape 311">
            <a:extLst>
              <a:ext uri="{FF2B5EF4-FFF2-40B4-BE49-F238E27FC236}">
                <a16:creationId xmlns:a16="http://schemas.microsoft.com/office/drawing/2014/main" id="{14D92A84-54C0-7E43-B98B-EC44B04AB83A}"/>
              </a:ext>
            </a:extLst>
          </p:cNvPr>
          <p:cNvSpPr/>
          <p:nvPr/>
        </p:nvSpPr>
        <p:spPr>
          <a:xfrm>
            <a:off x="7320214" y="2451929"/>
            <a:ext cx="241316" cy="254475"/>
          </a:xfrm>
          <a:prstGeom prst="ellipse">
            <a:avLst/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200"/>
          </a:p>
        </p:txBody>
      </p:sp>
      <p:cxnSp>
        <p:nvCxnSpPr>
          <p:cNvPr id="22" name="Shape 312">
            <a:extLst>
              <a:ext uri="{FF2B5EF4-FFF2-40B4-BE49-F238E27FC236}">
                <a16:creationId xmlns:a16="http://schemas.microsoft.com/office/drawing/2014/main" id="{F4BD4AA6-83F6-8C43-B8CF-553AFC6648AC}"/>
              </a:ext>
            </a:extLst>
          </p:cNvPr>
          <p:cNvCxnSpPr>
            <a:cxnSpLocks/>
            <a:stCxn id="21" idx="7"/>
            <a:endCxn id="23" idx="2"/>
          </p:cNvCxnSpPr>
          <p:nvPr/>
        </p:nvCxnSpPr>
        <p:spPr>
          <a:xfrm flipV="1">
            <a:off x="7526190" y="2010426"/>
            <a:ext cx="1439241" cy="47877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" name="Shape 313">
            <a:extLst>
              <a:ext uri="{FF2B5EF4-FFF2-40B4-BE49-F238E27FC236}">
                <a16:creationId xmlns:a16="http://schemas.microsoft.com/office/drawing/2014/main" id="{EA290C3B-E79A-BB4B-AF3F-54F0219DD209}"/>
              </a:ext>
            </a:extLst>
          </p:cNvPr>
          <p:cNvSpPr/>
          <p:nvPr/>
        </p:nvSpPr>
        <p:spPr>
          <a:xfrm>
            <a:off x="8965432" y="1883188"/>
            <a:ext cx="241316" cy="254475"/>
          </a:xfrm>
          <a:prstGeom prst="ellipse">
            <a:avLst/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200"/>
          </a:p>
        </p:txBody>
      </p:sp>
      <p:sp>
        <p:nvSpPr>
          <p:cNvPr id="24" name="Shape 314">
            <a:extLst>
              <a:ext uri="{FF2B5EF4-FFF2-40B4-BE49-F238E27FC236}">
                <a16:creationId xmlns:a16="http://schemas.microsoft.com/office/drawing/2014/main" id="{7C532840-589C-3F45-A3C0-A8BD93F1DCFC}"/>
              </a:ext>
            </a:extLst>
          </p:cNvPr>
          <p:cNvSpPr txBox="1"/>
          <p:nvPr/>
        </p:nvSpPr>
        <p:spPr>
          <a:xfrm>
            <a:off x="6992938" y="2634427"/>
            <a:ext cx="915414" cy="35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999" dirty="0"/>
              <a:t>walk</a:t>
            </a:r>
            <a:endParaRPr sz="1999" dirty="0"/>
          </a:p>
        </p:txBody>
      </p:sp>
      <p:sp>
        <p:nvSpPr>
          <p:cNvPr id="25" name="Shape 315">
            <a:extLst>
              <a:ext uri="{FF2B5EF4-FFF2-40B4-BE49-F238E27FC236}">
                <a16:creationId xmlns:a16="http://schemas.microsoft.com/office/drawing/2014/main" id="{F0422711-0023-CC4E-A692-BEA537D4E12A}"/>
              </a:ext>
            </a:extLst>
          </p:cNvPr>
          <p:cNvSpPr txBox="1"/>
          <p:nvPr/>
        </p:nvSpPr>
        <p:spPr>
          <a:xfrm>
            <a:off x="9527046" y="2763742"/>
            <a:ext cx="1428866" cy="18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endParaRPr sz="1200"/>
          </a:p>
        </p:txBody>
      </p:sp>
      <p:cxnSp>
        <p:nvCxnSpPr>
          <p:cNvPr id="26" name="Shape 316">
            <a:extLst>
              <a:ext uri="{FF2B5EF4-FFF2-40B4-BE49-F238E27FC236}">
                <a16:creationId xmlns:a16="http://schemas.microsoft.com/office/drawing/2014/main" id="{1CDACFD9-BB6C-E04A-A3DF-2DBE38E2EFB7}"/>
              </a:ext>
            </a:extLst>
          </p:cNvPr>
          <p:cNvCxnSpPr>
            <a:cxnSpLocks/>
            <a:stCxn id="23" idx="6"/>
            <a:endCxn id="27" idx="1"/>
          </p:cNvCxnSpPr>
          <p:nvPr/>
        </p:nvCxnSpPr>
        <p:spPr>
          <a:xfrm>
            <a:off x="9206748" y="2010425"/>
            <a:ext cx="1315478" cy="484252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317">
            <a:extLst>
              <a:ext uri="{FF2B5EF4-FFF2-40B4-BE49-F238E27FC236}">
                <a16:creationId xmlns:a16="http://schemas.microsoft.com/office/drawing/2014/main" id="{51D86AA2-4E1A-1148-929A-B1C4EB35BF9E}"/>
              </a:ext>
            </a:extLst>
          </p:cNvPr>
          <p:cNvSpPr/>
          <p:nvPr/>
        </p:nvSpPr>
        <p:spPr>
          <a:xfrm>
            <a:off x="10486886" y="2457410"/>
            <a:ext cx="241316" cy="254475"/>
          </a:xfrm>
          <a:prstGeom prst="ellipse">
            <a:avLst/>
          </a:prstGeom>
          <a:solidFill>
            <a:srgbClr val="EEECE1"/>
          </a:solidFill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200"/>
          </a:p>
        </p:txBody>
      </p:sp>
      <p:sp>
        <p:nvSpPr>
          <p:cNvPr id="28" name="Shape 318">
            <a:extLst>
              <a:ext uri="{FF2B5EF4-FFF2-40B4-BE49-F238E27FC236}">
                <a16:creationId xmlns:a16="http://schemas.microsoft.com/office/drawing/2014/main" id="{C15A18F7-F9FB-3F49-A13E-9CF3BF8E9086}"/>
              </a:ext>
            </a:extLst>
          </p:cNvPr>
          <p:cNvSpPr txBox="1"/>
          <p:nvPr/>
        </p:nvSpPr>
        <p:spPr>
          <a:xfrm>
            <a:off x="8645131" y="2099307"/>
            <a:ext cx="881916" cy="331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999" dirty="0"/>
              <a:t>road</a:t>
            </a:r>
            <a:endParaRPr sz="1999" dirty="0"/>
          </a:p>
        </p:txBody>
      </p:sp>
      <p:sp>
        <p:nvSpPr>
          <p:cNvPr id="29" name="Shape 319">
            <a:extLst>
              <a:ext uri="{FF2B5EF4-FFF2-40B4-BE49-F238E27FC236}">
                <a16:creationId xmlns:a16="http://schemas.microsoft.com/office/drawing/2014/main" id="{9EB306CE-17AC-8E4C-B8DF-64A21B7F2E14}"/>
              </a:ext>
            </a:extLst>
          </p:cNvPr>
          <p:cNvSpPr txBox="1"/>
          <p:nvPr/>
        </p:nvSpPr>
        <p:spPr>
          <a:xfrm>
            <a:off x="10248206" y="2638514"/>
            <a:ext cx="707706" cy="36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1999" dirty="0"/>
              <a:t>lift</a:t>
            </a:r>
            <a:endParaRPr sz="1999" dirty="0"/>
          </a:p>
        </p:txBody>
      </p:sp>
      <p:sp>
        <p:nvSpPr>
          <p:cNvPr id="31" name="Shape 321">
            <a:extLst>
              <a:ext uri="{FF2B5EF4-FFF2-40B4-BE49-F238E27FC236}">
                <a16:creationId xmlns:a16="http://schemas.microsoft.com/office/drawing/2014/main" id="{16733B55-AABE-5D48-8D69-F45004DD3E7A}"/>
              </a:ext>
            </a:extLst>
          </p:cNvPr>
          <p:cNvSpPr txBox="1"/>
          <p:nvPr/>
        </p:nvSpPr>
        <p:spPr>
          <a:xfrm>
            <a:off x="8776230" y="949265"/>
            <a:ext cx="2663124" cy="541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lvl="0" algn="ctr"/>
            <a:r>
              <a:rPr lang="en-US" sz="1999" dirty="0" err="1">
                <a:solidFill>
                  <a:srgbClr val="000000"/>
                </a:solidFill>
              </a:rPr>
              <a:t>roadlift.net</a:t>
            </a:r>
            <a:r>
              <a:rPr lang="en-US" sz="1999" dirty="0"/>
              <a:t> </a:t>
            </a:r>
          </a:p>
          <a:p>
            <a:pPr algn="ctr"/>
            <a:r>
              <a:rPr lang="en-US" sz="1999" dirty="0">
                <a:solidFill>
                  <a:srgbClr val="000000"/>
                </a:solidFill>
              </a:rPr>
              <a:t>road  +  lift</a:t>
            </a:r>
            <a:endParaRPr sz="1999" dirty="0">
              <a:solidFill>
                <a:srgbClr val="000000"/>
              </a:solidFill>
            </a:endParaRPr>
          </a:p>
          <a:p>
            <a:endParaRPr sz="1999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A5128C-0E3A-9E46-817E-306C93DE29FC}"/>
              </a:ext>
            </a:extLst>
          </p:cNvPr>
          <p:cNvSpPr/>
          <p:nvPr/>
        </p:nvSpPr>
        <p:spPr>
          <a:xfrm>
            <a:off x="6955214" y="5863865"/>
            <a:ext cx="4261750" cy="430688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pl-PL" sz="1799" b="1" dirty="0">
                <a:solidFill>
                  <a:schemeClr val="bg1"/>
                </a:solidFill>
              </a:rPr>
              <a:t>DGA </a:t>
            </a:r>
            <a:r>
              <a:rPr lang="pl-PL" sz="1799" b="1" dirty="0" err="1">
                <a:solidFill>
                  <a:schemeClr val="bg1"/>
                </a:solidFill>
              </a:rPr>
              <a:t>words</a:t>
            </a:r>
            <a:r>
              <a:rPr lang="pl-PL" sz="1799" b="1" dirty="0">
                <a:solidFill>
                  <a:schemeClr val="bg1"/>
                </a:solidFill>
              </a:rPr>
              <a:t> </a:t>
            </a:r>
            <a:r>
              <a:rPr lang="pl-PL" sz="1799" b="1" dirty="0" err="1">
                <a:solidFill>
                  <a:schemeClr val="bg1"/>
                </a:solidFill>
              </a:rPr>
              <a:t>connect</a:t>
            </a:r>
            <a:r>
              <a:rPr lang="pl-PL" sz="1799" b="1" dirty="0">
                <a:solidFill>
                  <a:schemeClr val="bg1"/>
                </a:solidFill>
              </a:rPr>
              <a:t> </a:t>
            </a:r>
            <a:r>
              <a:rPr lang="pl-PL" sz="1799" b="1" dirty="0" err="1">
                <a:solidFill>
                  <a:schemeClr val="bg1"/>
                </a:solidFill>
              </a:rPr>
              <a:t>differently</a:t>
            </a:r>
            <a:r>
              <a:rPr lang="pl-PL" sz="1799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182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0034FE4-D856-9D4C-B779-371EE86A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Lookalike domain techniques</a:t>
            </a:r>
          </a:p>
        </p:txBody>
      </p:sp>
      <p:pic>
        <p:nvPicPr>
          <p:cNvPr id="4" name="Picture 2" descr="techiques-look-alike-domains">
            <a:extLst>
              <a:ext uri="{FF2B5EF4-FFF2-40B4-BE49-F238E27FC236}">
                <a16:creationId xmlns:a16="http://schemas.microsoft.com/office/drawing/2014/main" id="{924173AC-F69B-A944-AFB6-C21776270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43" y="1615700"/>
            <a:ext cx="9419738" cy="362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2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CF7F6F1-3F71-E14D-968E-F42A981BD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 Company</a:t>
            </a:r>
          </a:p>
          <a:p>
            <a:r>
              <a:rPr lang="en-US" dirty="0"/>
              <a:t>12,000+ </a:t>
            </a:r>
            <a:r>
              <a:rPr lang="pl-PL" dirty="0" err="1"/>
              <a:t>customers</a:t>
            </a:r>
            <a:endParaRPr lang="en-US" dirty="0"/>
          </a:p>
          <a:p>
            <a:endParaRPr lang="en-GB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C9381C0-9694-5B46-8619-1720E2689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Secure</a:t>
            </a:r>
            <a:r>
              <a:rPr lang="pl-PL" dirty="0"/>
              <a:t> DNS </a:t>
            </a:r>
            <a:r>
              <a:rPr lang="pl-PL" dirty="0" err="1"/>
              <a:t>Leading</a:t>
            </a:r>
            <a:r>
              <a:rPr lang="pl-PL" dirty="0"/>
              <a:t> </a:t>
            </a:r>
            <a:r>
              <a:rPr lang="pl-PL" dirty="0" err="1"/>
              <a:t>Vendor</a:t>
            </a:r>
            <a:endParaRPr lang="en-GB" dirty="0"/>
          </a:p>
        </p:txBody>
      </p:sp>
      <p:sp>
        <p:nvSpPr>
          <p:cNvPr id="4" name="Google Shape;99;p3">
            <a:extLst>
              <a:ext uri="{FF2B5EF4-FFF2-40B4-BE49-F238E27FC236}">
                <a16:creationId xmlns:a16="http://schemas.microsoft.com/office/drawing/2014/main" id="{B23ACF16-75C5-9B49-B483-FB6DC35AB0F1}"/>
              </a:ext>
            </a:extLst>
          </p:cNvPr>
          <p:cNvSpPr/>
          <p:nvPr/>
        </p:nvSpPr>
        <p:spPr>
          <a:xfrm>
            <a:off x="5450563" y="977182"/>
            <a:ext cx="3065798" cy="587803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1E367"/>
              </a:gs>
              <a:gs pos="1297">
                <a:srgbClr val="F1E367"/>
              </a:gs>
              <a:gs pos="16340">
                <a:srgbClr val="ACCB5C"/>
              </a:gs>
              <a:gs pos="31527">
                <a:srgbClr val="86B574"/>
              </a:gs>
              <a:gs pos="47387">
                <a:srgbClr val="74BEB2"/>
              </a:gs>
              <a:gs pos="65112">
                <a:srgbClr val="76C5DF"/>
              </a:gs>
              <a:gs pos="84068">
                <a:srgbClr val="57A1D6"/>
              </a:gs>
              <a:gs pos="100000">
                <a:srgbClr val="497CB8"/>
              </a:gs>
            </a:gsLst>
            <a:lin ang="7200000" scaled="0"/>
          </a:gradFill>
          <a:ln>
            <a:noFill/>
          </a:ln>
          <a:effectLst>
            <a:outerShdw blurRad="152400" dist="69761" dir="10168180" sx="97000" sy="97000" rotWithShape="0">
              <a:srgbClr val="000000">
                <a:alpha val="26666"/>
              </a:srgbClr>
            </a:outerShdw>
          </a:effectLst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 algn="ctr">
              <a:buClr>
                <a:srgbClr val="F7F9FF"/>
              </a:buClr>
              <a:buSzPts val="1300"/>
            </a:pPr>
            <a:endParaRPr sz="1732">
              <a:solidFill>
                <a:srgbClr val="3838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Google Shape;100;p3" descr="Google Shape;1576;g6d3b6354e0_0_0">
            <a:extLst>
              <a:ext uri="{FF2B5EF4-FFF2-40B4-BE49-F238E27FC236}">
                <a16:creationId xmlns:a16="http://schemas.microsoft.com/office/drawing/2014/main" id="{1921042A-E9F3-694B-A7C9-148D5DE976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882"/>
          <a:stretch/>
        </p:blipFill>
        <p:spPr>
          <a:xfrm>
            <a:off x="5921230" y="1111674"/>
            <a:ext cx="1829559" cy="264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1;p3" descr="Google Shape;1581;g6d3b6354e0_0_0">
            <a:extLst>
              <a:ext uri="{FF2B5EF4-FFF2-40B4-BE49-F238E27FC236}">
                <a16:creationId xmlns:a16="http://schemas.microsoft.com/office/drawing/2014/main" id="{5CBB38E3-3E65-A44E-865C-D92A0AF5F3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6046" y="3848359"/>
            <a:ext cx="2027552" cy="28156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2;p3">
            <a:extLst>
              <a:ext uri="{FF2B5EF4-FFF2-40B4-BE49-F238E27FC236}">
                <a16:creationId xmlns:a16="http://schemas.microsoft.com/office/drawing/2014/main" id="{46AB55B4-24A8-1D46-AE56-77537F0AD6AA}"/>
              </a:ext>
            </a:extLst>
          </p:cNvPr>
          <p:cNvSpPr/>
          <p:nvPr/>
        </p:nvSpPr>
        <p:spPr>
          <a:xfrm>
            <a:off x="8290992" y="3975156"/>
            <a:ext cx="3922839" cy="2891600"/>
          </a:xfrm>
          <a:prstGeom prst="rect">
            <a:avLst/>
          </a:prstGeom>
          <a:solidFill>
            <a:srgbClr val="1C639A"/>
          </a:solidFill>
          <a:ln>
            <a:noFill/>
          </a:ln>
          <a:effectLst>
            <a:outerShdw blurRad="469900" dist="193664" dir="9627223" sx="99000" sy="99000" rotWithShape="0">
              <a:srgbClr val="000000">
                <a:alpha val="32156"/>
              </a:srgbClr>
            </a:outerShdw>
          </a:effectLst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buClr>
                <a:srgbClr val="383838"/>
              </a:buClr>
              <a:buSzPts val="1300"/>
            </a:pPr>
            <a:endParaRPr sz="1732">
              <a:solidFill>
                <a:srgbClr val="3838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103;p3">
            <a:extLst>
              <a:ext uri="{FF2B5EF4-FFF2-40B4-BE49-F238E27FC236}">
                <a16:creationId xmlns:a16="http://schemas.microsoft.com/office/drawing/2014/main" id="{24D64D2A-713C-3A44-8EF5-B96E7928222F}"/>
              </a:ext>
            </a:extLst>
          </p:cNvPr>
          <p:cNvSpPr/>
          <p:nvPr/>
        </p:nvSpPr>
        <p:spPr>
          <a:xfrm>
            <a:off x="8290992" y="977182"/>
            <a:ext cx="3922839" cy="2997864"/>
          </a:xfrm>
          <a:prstGeom prst="rect">
            <a:avLst/>
          </a:prstGeom>
          <a:solidFill>
            <a:srgbClr val="2278BA"/>
          </a:solidFill>
          <a:ln>
            <a:noFill/>
          </a:ln>
          <a:effectLst>
            <a:outerShdw blurRad="292100" dist="193664" dir="10686143" sx="91000" sy="91000" rotWithShape="0">
              <a:srgbClr val="000000">
                <a:alpha val="32156"/>
              </a:srgbClr>
            </a:outerShdw>
          </a:effectLst>
        </p:spPr>
        <p:txBody>
          <a:bodyPr spcFirstLastPara="1" wrap="square" lIns="60917" tIns="60917" rIns="60917" bIns="60917" anchor="ctr" anchorCtr="0">
            <a:noAutofit/>
          </a:bodyPr>
          <a:lstStyle/>
          <a:p>
            <a:pPr>
              <a:buClr>
                <a:srgbClr val="383838"/>
              </a:buClr>
              <a:buSzPts val="1300"/>
            </a:pPr>
            <a:endParaRPr sz="1732">
              <a:solidFill>
                <a:srgbClr val="3838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" name="Google Shape;104;p3" descr="Google Shape;1586;g6d3b6354e0_0_0">
            <a:extLst>
              <a:ext uri="{FF2B5EF4-FFF2-40B4-BE49-F238E27FC236}">
                <a16:creationId xmlns:a16="http://schemas.microsoft.com/office/drawing/2014/main" id="{CF773BD0-BA5C-DD42-A001-A37AABEB54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857"/>
          <a:stretch/>
        </p:blipFill>
        <p:spPr>
          <a:xfrm>
            <a:off x="8779756" y="1744934"/>
            <a:ext cx="2877706" cy="227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5;p3" descr="Google Shape;1589;g6d3b6354e0_0_0">
            <a:extLst>
              <a:ext uri="{FF2B5EF4-FFF2-40B4-BE49-F238E27FC236}">
                <a16:creationId xmlns:a16="http://schemas.microsoft.com/office/drawing/2014/main" id="{5C45E55B-B787-3C41-B1AA-3F1DE92158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0554"/>
          <a:stretch/>
        </p:blipFill>
        <p:spPr>
          <a:xfrm>
            <a:off x="8814776" y="4610513"/>
            <a:ext cx="2875382" cy="214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6;p3" descr="Image">
            <a:extLst>
              <a:ext uri="{FF2B5EF4-FFF2-40B4-BE49-F238E27FC236}">
                <a16:creationId xmlns:a16="http://schemas.microsoft.com/office/drawing/2014/main" id="{B12333CF-A3C0-B548-891B-72C4F2E35A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88016" y="4241848"/>
            <a:ext cx="1720491" cy="28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7;p3" descr="Image">
            <a:extLst>
              <a:ext uri="{FF2B5EF4-FFF2-40B4-BE49-F238E27FC236}">
                <a16:creationId xmlns:a16="http://schemas.microsoft.com/office/drawing/2014/main" id="{A853AE15-197B-8A40-A951-AAD9752F433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58581" y="1278862"/>
            <a:ext cx="1931565" cy="28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az 9">
            <a:extLst>
              <a:ext uri="{FF2B5EF4-FFF2-40B4-BE49-F238E27FC236}">
                <a16:creationId xmlns:a16="http://schemas.microsoft.com/office/drawing/2014/main" id="{5EB09EE3-C467-7A42-A755-91BB3A6D5D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162" y="3429001"/>
            <a:ext cx="2528098" cy="584623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E56ED28C-0F75-434E-B0DA-714C84BAC0AC}"/>
              </a:ext>
            </a:extLst>
          </p:cNvPr>
          <p:cNvSpPr txBox="1"/>
          <p:nvPr/>
        </p:nvSpPr>
        <p:spPr>
          <a:xfrm>
            <a:off x="498668" y="4127443"/>
            <a:ext cx="4005868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99" dirty="0"/>
              <a:t>„</a:t>
            </a:r>
            <a:r>
              <a:rPr lang="pl-PL" sz="2399" dirty="0" err="1"/>
              <a:t>Infoblox</a:t>
            </a:r>
            <a:r>
              <a:rPr lang="pl-PL" sz="2399" dirty="0"/>
              <a:t> </a:t>
            </a:r>
            <a:r>
              <a:rPr lang="pl-PL" sz="2399" dirty="0" err="1"/>
              <a:t>accounting</a:t>
            </a:r>
            <a:r>
              <a:rPr lang="pl-PL" sz="2399" dirty="0"/>
              <a:t> for </a:t>
            </a:r>
            <a:r>
              <a:rPr lang="pl-PL" sz="2399" dirty="0" err="1"/>
              <a:t>approximately</a:t>
            </a:r>
            <a:r>
              <a:rPr lang="pl-PL" sz="2399" dirty="0"/>
              <a:t> 50% of the </a:t>
            </a:r>
            <a:r>
              <a:rPr lang="pl-PL" sz="2399" dirty="0" err="1"/>
              <a:t>existing</a:t>
            </a:r>
            <a:r>
              <a:rPr lang="pl-PL" sz="2399" dirty="0"/>
              <a:t> </a:t>
            </a:r>
            <a:r>
              <a:rPr lang="pl-PL" sz="2399" dirty="0" err="1"/>
              <a:t>installed</a:t>
            </a:r>
            <a:r>
              <a:rPr lang="pl-PL" sz="2399" dirty="0"/>
              <a:t> </a:t>
            </a:r>
            <a:r>
              <a:rPr lang="pl-PL" sz="2399" dirty="0" err="1"/>
              <a:t>base</a:t>
            </a:r>
            <a:r>
              <a:rPr lang="pl-PL" sz="2399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36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7" name="Google Shape;3847;g114dcbf9184_0_360"/>
          <p:cNvSpPr txBox="1">
            <a:spLocks noGrp="1"/>
          </p:cNvSpPr>
          <p:nvPr>
            <p:ph type="title"/>
          </p:nvPr>
        </p:nvSpPr>
        <p:spPr>
          <a:xfrm>
            <a:off x="303709" y="117811"/>
            <a:ext cx="11164892" cy="7078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68" tIns="121868" rIns="121868" bIns="121868" rtlCol="0" anchor="t" anchorCtr="0">
            <a:noAutofit/>
          </a:bodyPr>
          <a:lstStyle/>
          <a:p>
            <a:r>
              <a:rPr lang="pl-PL"/>
              <a:t>Lookalike Domain Detection</a:t>
            </a:r>
            <a:endParaRPr/>
          </a:p>
        </p:txBody>
      </p:sp>
      <p:sp>
        <p:nvSpPr>
          <p:cNvPr id="3848" name="Google Shape;3848;g114dcbf9184_0_360"/>
          <p:cNvSpPr txBox="1"/>
          <p:nvPr/>
        </p:nvSpPr>
        <p:spPr>
          <a:xfrm>
            <a:off x="12448733" y="133755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7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9" name="Google Shape;3849;g114dcbf9184_0_360"/>
          <p:cNvSpPr txBox="1"/>
          <p:nvPr/>
        </p:nvSpPr>
        <p:spPr>
          <a:xfrm>
            <a:off x="9709295" y="1201355"/>
            <a:ext cx="1895806" cy="138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pl-PL" sz="2399" b="1"/>
              <a:t>Text</a:t>
            </a:r>
            <a:endParaRPr sz="2399" b="1"/>
          </a:p>
          <a:p>
            <a:endParaRPr sz="2399" b="1"/>
          </a:p>
          <a:p>
            <a:endParaRPr sz="600" b="1"/>
          </a:p>
          <a:p>
            <a:r>
              <a:rPr lang="pl-PL" sz="2399" b="1"/>
              <a:t>Punycode</a:t>
            </a:r>
            <a:endParaRPr sz="2399" b="1"/>
          </a:p>
        </p:txBody>
      </p:sp>
      <p:sp>
        <p:nvSpPr>
          <p:cNvPr id="3850" name="Google Shape;3850;g114dcbf9184_0_360"/>
          <p:cNvSpPr/>
          <p:nvPr/>
        </p:nvSpPr>
        <p:spPr>
          <a:xfrm>
            <a:off x="1043153" y="1133773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FFFF00"/>
                </a:solidFill>
              </a:rPr>
              <a:t>pаypаl.com</a:t>
            </a:r>
            <a:endParaRPr sz="1999" b="1">
              <a:solidFill>
                <a:srgbClr val="FFFF00"/>
              </a:solidFill>
            </a:endParaRPr>
          </a:p>
        </p:txBody>
      </p:sp>
      <p:sp>
        <p:nvSpPr>
          <p:cNvPr id="3851" name="Google Shape;3851;g114dcbf9184_0_360"/>
          <p:cNvSpPr/>
          <p:nvPr/>
        </p:nvSpPr>
        <p:spPr>
          <a:xfrm>
            <a:off x="3895168" y="1145395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FFFF00"/>
                </a:solidFill>
              </a:rPr>
              <a:t>pąypąl.com</a:t>
            </a:r>
            <a:endParaRPr sz="1999" b="1">
              <a:solidFill>
                <a:srgbClr val="FFFF00"/>
              </a:solidFill>
            </a:endParaRPr>
          </a:p>
        </p:txBody>
      </p:sp>
      <p:sp>
        <p:nvSpPr>
          <p:cNvPr id="3852" name="Google Shape;3852;g114dcbf9184_0_360"/>
          <p:cNvSpPr/>
          <p:nvPr/>
        </p:nvSpPr>
        <p:spPr>
          <a:xfrm>
            <a:off x="6702969" y="1145395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FFFF00"/>
                </a:solidFill>
              </a:rPr>
              <a:t>paypal.com</a:t>
            </a:r>
            <a:endParaRPr sz="1999" b="1">
              <a:solidFill>
                <a:srgbClr val="FFFF00"/>
              </a:solidFill>
            </a:endParaRPr>
          </a:p>
        </p:txBody>
      </p:sp>
      <p:sp>
        <p:nvSpPr>
          <p:cNvPr id="3853" name="Google Shape;3853;g114dcbf9184_0_360"/>
          <p:cNvSpPr/>
          <p:nvPr/>
        </p:nvSpPr>
        <p:spPr>
          <a:xfrm>
            <a:off x="1043153" y="1971754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0000FF"/>
                </a:solidFill>
              </a:rPr>
              <a:t>xn--pypl-53dc.com</a:t>
            </a:r>
            <a:endParaRPr sz="1999" b="1">
              <a:solidFill>
                <a:srgbClr val="0000FF"/>
              </a:solidFill>
            </a:endParaRPr>
          </a:p>
        </p:txBody>
      </p:sp>
      <p:sp>
        <p:nvSpPr>
          <p:cNvPr id="3854" name="Google Shape;3854;g114dcbf9184_0_360"/>
          <p:cNvSpPr/>
          <p:nvPr/>
        </p:nvSpPr>
        <p:spPr>
          <a:xfrm>
            <a:off x="3895168" y="1983376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0000FF"/>
                </a:solidFill>
              </a:rPr>
              <a:t>xn--pypl-btac.com</a:t>
            </a:r>
            <a:endParaRPr sz="1999" b="1">
              <a:solidFill>
                <a:srgbClr val="0000FF"/>
              </a:solidFill>
            </a:endParaRPr>
          </a:p>
        </p:txBody>
      </p:sp>
      <p:sp>
        <p:nvSpPr>
          <p:cNvPr id="3855" name="Google Shape;3855;g114dcbf9184_0_360"/>
          <p:cNvSpPr/>
          <p:nvPr/>
        </p:nvSpPr>
        <p:spPr>
          <a:xfrm>
            <a:off x="6702969" y="1983376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0000FF"/>
                </a:solidFill>
              </a:rPr>
              <a:t>paypal.com</a:t>
            </a:r>
            <a:endParaRPr sz="1999" b="1">
              <a:solidFill>
                <a:srgbClr val="0000FF"/>
              </a:solidFill>
            </a:endParaRPr>
          </a:p>
        </p:txBody>
      </p:sp>
      <p:sp>
        <p:nvSpPr>
          <p:cNvPr id="3856" name="Google Shape;3856;g114dcbf9184_0_360"/>
          <p:cNvSpPr txBox="1"/>
          <p:nvPr/>
        </p:nvSpPr>
        <p:spPr>
          <a:xfrm>
            <a:off x="12448733" y="408004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799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7" name="Google Shape;3857;g114dcbf9184_0_360"/>
          <p:cNvSpPr txBox="1"/>
          <p:nvPr/>
        </p:nvSpPr>
        <p:spPr>
          <a:xfrm>
            <a:off x="9709295" y="3943841"/>
            <a:ext cx="1895806" cy="138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spAutoFit/>
          </a:bodyPr>
          <a:lstStyle/>
          <a:p>
            <a:r>
              <a:rPr lang="pl-PL" sz="2399" b="1"/>
              <a:t>Text</a:t>
            </a:r>
            <a:endParaRPr sz="2399" b="1"/>
          </a:p>
          <a:p>
            <a:endParaRPr sz="2399" b="1"/>
          </a:p>
          <a:p>
            <a:endParaRPr sz="600" b="1"/>
          </a:p>
          <a:p>
            <a:r>
              <a:rPr lang="pl-PL" sz="2399" b="1"/>
              <a:t>Punycode</a:t>
            </a:r>
            <a:endParaRPr sz="2399" b="1"/>
          </a:p>
        </p:txBody>
      </p:sp>
      <p:sp>
        <p:nvSpPr>
          <p:cNvPr id="3858" name="Google Shape;3858;g114dcbf9184_0_360"/>
          <p:cNvSpPr/>
          <p:nvPr/>
        </p:nvSpPr>
        <p:spPr>
          <a:xfrm>
            <a:off x="1043153" y="3876258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FFFF00"/>
                </a:solidFill>
              </a:rPr>
              <a:t>google.com</a:t>
            </a:r>
            <a:endParaRPr sz="1999" b="1">
              <a:solidFill>
                <a:srgbClr val="FFFF00"/>
              </a:solidFill>
            </a:endParaRPr>
          </a:p>
        </p:txBody>
      </p:sp>
      <p:sp>
        <p:nvSpPr>
          <p:cNvPr id="3859" name="Google Shape;3859;g114dcbf9184_0_360"/>
          <p:cNvSpPr/>
          <p:nvPr/>
        </p:nvSpPr>
        <p:spPr>
          <a:xfrm>
            <a:off x="3895168" y="3887880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FFFF00"/>
                </a:solidFill>
              </a:rPr>
              <a:t>gοοgle.com</a:t>
            </a:r>
            <a:endParaRPr sz="1999" b="1">
              <a:solidFill>
                <a:srgbClr val="FFFF00"/>
              </a:solidFill>
            </a:endParaRPr>
          </a:p>
        </p:txBody>
      </p:sp>
      <p:sp>
        <p:nvSpPr>
          <p:cNvPr id="3860" name="Google Shape;3860;g114dcbf9184_0_360"/>
          <p:cNvSpPr/>
          <p:nvPr/>
        </p:nvSpPr>
        <p:spPr>
          <a:xfrm>
            <a:off x="6702969" y="3887880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FFFF00"/>
                </a:solidFill>
              </a:rPr>
              <a:t>gооgle.com</a:t>
            </a:r>
            <a:endParaRPr sz="1999" b="1">
              <a:solidFill>
                <a:srgbClr val="FFFF00"/>
              </a:solidFill>
            </a:endParaRPr>
          </a:p>
        </p:txBody>
      </p:sp>
      <p:sp>
        <p:nvSpPr>
          <p:cNvPr id="3861" name="Google Shape;3861;g114dcbf9184_0_360"/>
          <p:cNvSpPr/>
          <p:nvPr/>
        </p:nvSpPr>
        <p:spPr>
          <a:xfrm>
            <a:off x="1043153" y="4714240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0000FF"/>
                </a:solidFill>
              </a:rPr>
              <a:t>google.com</a:t>
            </a:r>
            <a:endParaRPr sz="1999" b="1">
              <a:solidFill>
                <a:srgbClr val="0000FF"/>
              </a:solidFill>
            </a:endParaRPr>
          </a:p>
        </p:txBody>
      </p:sp>
      <p:sp>
        <p:nvSpPr>
          <p:cNvPr id="3862" name="Google Shape;3862;g114dcbf9184_0_360"/>
          <p:cNvSpPr/>
          <p:nvPr/>
        </p:nvSpPr>
        <p:spPr>
          <a:xfrm>
            <a:off x="3895168" y="4725862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0000FF"/>
                </a:solidFill>
              </a:rPr>
              <a:t>xn--ggle-0nda.com</a:t>
            </a:r>
            <a:endParaRPr sz="1999" b="1">
              <a:solidFill>
                <a:srgbClr val="0000FF"/>
              </a:solidFill>
            </a:endParaRPr>
          </a:p>
        </p:txBody>
      </p:sp>
      <p:sp>
        <p:nvSpPr>
          <p:cNvPr id="3863" name="Google Shape;3863;g114dcbf9184_0_360"/>
          <p:cNvSpPr/>
          <p:nvPr/>
        </p:nvSpPr>
        <p:spPr>
          <a:xfrm>
            <a:off x="6702969" y="4725862"/>
            <a:ext cx="2699297" cy="63043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pl-PL" sz="1999" b="1">
                <a:solidFill>
                  <a:srgbClr val="0000FF"/>
                </a:solidFill>
              </a:rPr>
              <a:t>xn--ggle-55da.com</a:t>
            </a:r>
            <a:endParaRPr sz="1999" b="1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000" fill="hold"/>
                                        <p:tgtEl>
                                          <p:spTgt spid="38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000" fill="hold"/>
                                        <p:tgtEl>
                                          <p:spTgt spid="38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079F5BD-940C-29BB-3EBE-579BEF636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DNS is open distributed database</a:t>
            </a:r>
          </a:p>
          <a:p>
            <a:pPr lvl="1" algn="ctr"/>
            <a:r>
              <a:rPr lang="en-GB" dirty="0"/>
              <a:t>Can contain ANY information </a:t>
            </a:r>
          </a:p>
          <a:p>
            <a:pPr lvl="1" algn="ctr"/>
            <a:endParaRPr lang="en-GB" dirty="0"/>
          </a:p>
          <a:p>
            <a:pPr algn="ctr"/>
            <a:r>
              <a:rPr lang="en-GB" dirty="0"/>
              <a:t>DNS is communication protocol transmitting information </a:t>
            </a:r>
            <a:br>
              <a:rPr lang="en-GB" dirty="0"/>
            </a:br>
            <a:r>
              <a:rPr lang="en-GB" dirty="0"/>
              <a:t>from point A to point B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Resolvers are acting like a Proxy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B9920BA-3896-2D5B-376E-BA43FD77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Key</a:t>
            </a:r>
            <a:r>
              <a:rPr lang="pl-PL" dirty="0"/>
              <a:t> </a:t>
            </a:r>
            <a:r>
              <a:rPr lang="pl-PL" dirty="0" err="1"/>
              <a:t>takeaways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934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45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8" r="7078"/>
          <a:stretch/>
        </p:blipFill>
        <p:spPr>
          <a:xfrm>
            <a:off x="493505" y="2795833"/>
            <a:ext cx="11176726" cy="16733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79" r="6360"/>
          <a:stretch/>
        </p:blipFill>
        <p:spPr>
          <a:xfrm>
            <a:off x="493505" y="2979237"/>
            <a:ext cx="11176726" cy="1316633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899719" y="3508821"/>
            <a:ext cx="1217487" cy="12174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288233" y="3508821"/>
            <a:ext cx="1217487" cy="12174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563855" y="3505326"/>
            <a:ext cx="1224476" cy="12244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936094" y="3508821"/>
            <a:ext cx="1217487" cy="12174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788331" y="2616084"/>
            <a:ext cx="1182681" cy="11826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70807" y="2616084"/>
            <a:ext cx="1182681" cy="11826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91691" y="2616084"/>
            <a:ext cx="1182681" cy="118268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tx1">
                <a:alpha val="16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32" name="Isosceles Triangle 31"/>
          <p:cNvSpPr>
            <a:spLocks noChangeAspect="1"/>
          </p:cNvSpPr>
          <p:nvPr/>
        </p:nvSpPr>
        <p:spPr>
          <a:xfrm rot="5400000">
            <a:off x="933035" y="3545806"/>
            <a:ext cx="194106" cy="167332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33" name="Isosceles Triangle 32"/>
          <p:cNvSpPr>
            <a:spLocks noChangeAspect="1"/>
          </p:cNvSpPr>
          <p:nvPr/>
        </p:nvSpPr>
        <p:spPr>
          <a:xfrm rot="5400000">
            <a:off x="1227527" y="3545806"/>
            <a:ext cx="194106" cy="167332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325292" y="4437707"/>
            <a:ext cx="332904" cy="308458"/>
            <a:chOff x="1678883" y="3581534"/>
            <a:chExt cx="272877" cy="252838"/>
          </a:xfrm>
        </p:grpSpPr>
        <p:sp>
          <p:nvSpPr>
            <p:cNvPr id="34" name="Oval 33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78883" y="3585586"/>
              <a:ext cx="272877" cy="22179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1573818" y="4870102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>
                <a:solidFill>
                  <a:srgbClr val="323232"/>
                </a:solidFill>
              </a:rPr>
              <a:t>Reconnaissance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573818" y="5148189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solidFill>
                  <a:srgbClr val="323232"/>
                </a:solidFill>
                <a:latin typeface="+mn-lt"/>
              </a:rPr>
              <a:t>Harvesting email addresses, conference information, etc.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610745" y="2567741"/>
            <a:ext cx="332905" cy="308457"/>
            <a:chOff x="1688702" y="3581534"/>
            <a:chExt cx="272877" cy="252838"/>
          </a:xfrm>
        </p:grpSpPr>
        <p:sp>
          <p:nvSpPr>
            <p:cNvPr id="40" name="Oval 39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88702" y="3599623"/>
              <a:ext cx="272877" cy="22179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2</a:t>
              </a:r>
            </a:p>
          </p:txBody>
        </p:sp>
      </p:grpSp>
      <p:sp>
        <p:nvSpPr>
          <p:cNvPr id="42" name="Title 1"/>
          <p:cNvSpPr txBox="1">
            <a:spLocks/>
          </p:cNvSpPr>
          <p:nvPr/>
        </p:nvSpPr>
        <p:spPr>
          <a:xfrm>
            <a:off x="2854223" y="1841292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/>
              <a:t>Weaponization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726183" y="2119378"/>
            <a:ext cx="2070729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latin typeface="+mn-lt"/>
              </a:rPr>
              <a:t>Coupling exploit with backdoor into deliverable payload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723353" y="4437702"/>
            <a:ext cx="332904" cy="308458"/>
            <a:chOff x="1689568" y="3581534"/>
            <a:chExt cx="272877" cy="252838"/>
          </a:xfrm>
        </p:grpSpPr>
        <p:sp>
          <p:nvSpPr>
            <p:cNvPr id="45" name="Oval 44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89568" y="3589550"/>
              <a:ext cx="272877" cy="22179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47" name="Title 1"/>
          <p:cNvSpPr txBox="1">
            <a:spLocks/>
          </p:cNvSpPr>
          <p:nvPr/>
        </p:nvSpPr>
        <p:spPr>
          <a:xfrm>
            <a:off x="3958847" y="4870102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>
                <a:solidFill>
                  <a:srgbClr val="323232"/>
                </a:solidFill>
              </a:rPr>
              <a:t>Delivery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3969288" y="5148189"/>
            <a:ext cx="1844248" cy="4949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solidFill>
                  <a:srgbClr val="323232"/>
                </a:solidFill>
                <a:latin typeface="+mn-lt"/>
              </a:rPr>
              <a:t>Delivering weaponized bundle to the victim via email, web, USB, etc.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902475" y="2567753"/>
            <a:ext cx="332905" cy="308458"/>
            <a:chOff x="1683314" y="3581534"/>
            <a:chExt cx="272877" cy="252838"/>
          </a:xfrm>
        </p:grpSpPr>
        <p:sp>
          <p:nvSpPr>
            <p:cNvPr id="50" name="Oval 49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83314" y="3593165"/>
              <a:ext cx="272877" cy="22179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4</a:t>
              </a: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5152526" y="1841292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>
                <a:solidFill>
                  <a:srgbClr val="323232"/>
                </a:solidFill>
              </a:rPr>
              <a:t>Exploitation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938986" y="2119377"/>
            <a:ext cx="2279207" cy="4000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solidFill>
                  <a:srgbClr val="323232"/>
                </a:solidFill>
                <a:latin typeface="+mn-lt"/>
              </a:rPr>
              <a:t>Exploiting a vulnerability to execute code on victim’s system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6977387" y="4437699"/>
            <a:ext cx="332905" cy="308457"/>
            <a:chOff x="1679922" y="3581534"/>
            <a:chExt cx="272877" cy="252838"/>
          </a:xfrm>
        </p:grpSpPr>
        <p:sp>
          <p:nvSpPr>
            <p:cNvPr id="55" name="Oval 54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79922" y="3593458"/>
              <a:ext cx="272877" cy="22179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57" name="Title 1"/>
          <p:cNvSpPr txBox="1">
            <a:spLocks/>
          </p:cNvSpPr>
          <p:nvPr/>
        </p:nvSpPr>
        <p:spPr>
          <a:xfrm>
            <a:off x="6224645" y="4870102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>
                <a:solidFill>
                  <a:srgbClr val="323232"/>
                </a:solidFill>
              </a:rPr>
              <a:t>Installation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403896" y="5148189"/>
            <a:ext cx="1469446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solidFill>
                  <a:srgbClr val="323232"/>
                </a:solidFill>
                <a:latin typeface="+mn-lt"/>
              </a:rPr>
              <a:t>Installing malware on the asset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385832" y="4437713"/>
            <a:ext cx="332905" cy="308458"/>
            <a:chOff x="1691474" y="3581534"/>
            <a:chExt cx="272877" cy="252838"/>
          </a:xfrm>
        </p:grpSpPr>
        <p:sp>
          <p:nvSpPr>
            <p:cNvPr id="60" name="Oval 59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91474" y="3599148"/>
              <a:ext cx="272877" cy="22179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7</a:t>
              </a:r>
            </a:p>
          </p:txBody>
        </p:sp>
      </p:grpSp>
      <p:sp>
        <p:nvSpPr>
          <p:cNvPr id="62" name="Title 1"/>
          <p:cNvSpPr txBox="1">
            <a:spLocks/>
          </p:cNvSpPr>
          <p:nvPr/>
        </p:nvSpPr>
        <p:spPr>
          <a:xfrm>
            <a:off x="8144817" y="4870102"/>
            <a:ext cx="2834106" cy="2780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>
                <a:solidFill>
                  <a:srgbClr val="323232"/>
                </a:solidFill>
              </a:rPr>
              <a:t>Actions on Objectives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8499288" y="5148189"/>
            <a:ext cx="2120511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solidFill>
                  <a:srgbClr val="323232"/>
                </a:solidFill>
                <a:latin typeface="+mn-lt"/>
              </a:rPr>
              <a:t>With “Hands on Keyboard” access, intruders accomplish their original goal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8217956" y="2567731"/>
            <a:ext cx="332905" cy="308457"/>
            <a:chOff x="1689665" y="3581534"/>
            <a:chExt cx="272877" cy="252838"/>
          </a:xfrm>
        </p:grpSpPr>
        <p:sp>
          <p:nvSpPr>
            <p:cNvPr id="65" name="Oval 64"/>
            <p:cNvSpPr/>
            <p:nvPr/>
          </p:nvSpPr>
          <p:spPr>
            <a:xfrm>
              <a:off x="1694552" y="3581534"/>
              <a:ext cx="252838" cy="252838"/>
            </a:xfrm>
            <a:prstGeom prst="ellipse">
              <a:avLst/>
            </a:prstGeom>
            <a:solidFill>
              <a:srgbClr val="F17930"/>
            </a:solidFill>
            <a:ln>
              <a:noFill/>
            </a:ln>
            <a:effectLst>
              <a:glow rad="25400">
                <a:schemeClr val="tx1">
                  <a:alpha val="8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b="1" dirty="0">
                <a:solidFill>
                  <a:srgbClr val="FFFFFF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689665" y="3594075"/>
              <a:ext cx="272877" cy="22179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333" b="1" dirty="0">
                  <a:solidFill>
                    <a:srgbClr val="FFFFFF"/>
                  </a:solidFill>
                </a:rPr>
                <a:t>6</a:t>
              </a:r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>
          <a:xfrm>
            <a:off x="7037474" y="1841293"/>
            <a:ext cx="2761472" cy="2780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732" dirty="0">
                <a:solidFill>
                  <a:srgbClr val="323232"/>
                </a:solidFill>
              </a:rPr>
              <a:t>Command &amp; Control (C2)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7332220" y="2119378"/>
            <a:ext cx="2070729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b="0" dirty="0">
                <a:solidFill>
                  <a:srgbClr val="323232"/>
                </a:solidFill>
                <a:latin typeface="+mn-lt"/>
              </a:rPr>
              <a:t>Command channel for remote manipulation of victim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060" y="2975118"/>
            <a:ext cx="522419" cy="47888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278" y="3000731"/>
            <a:ext cx="611208" cy="56478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686" y="3765737"/>
            <a:ext cx="500602" cy="61979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525" y="3779451"/>
            <a:ext cx="666687" cy="60607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378" y="3807489"/>
            <a:ext cx="624488" cy="48838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597" y="3684873"/>
            <a:ext cx="711584" cy="69464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7103" y="2906762"/>
            <a:ext cx="570306" cy="684367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1573818" y="5763664"/>
            <a:ext cx="1856537" cy="575341"/>
          </a:xfrm>
          <a:prstGeom prst="roundRect">
            <a:avLst/>
          </a:prstGeom>
          <a:solidFill>
            <a:srgbClr val="F179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573818" y="5968564"/>
            <a:ext cx="1856537" cy="367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Reconnaissance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978612" y="5763664"/>
            <a:ext cx="1856537" cy="575341"/>
          </a:xfrm>
          <a:prstGeom prst="roundRect">
            <a:avLst/>
          </a:prstGeom>
          <a:solidFill>
            <a:srgbClr val="F179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3999205" y="5855313"/>
            <a:ext cx="1856537" cy="508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Resolution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Infiltration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8784361" y="5763664"/>
            <a:ext cx="1835437" cy="57534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8208906" y="5827695"/>
            <a:ext cx="2901137" cy="508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Tunneling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DNS Exfiltration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DDoS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7440353" y="1179777"/>
            <a:ext cx="1856537" cy="575341"/>
          </a:xfrm>
          <a:prstGeom prst="roundRect">
            <a:avLst/>
          </a:prstGeom>
          <a:solidFill>
            <a:srgbClr val="F179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7467107" y="1217439"/>
            <a:ext cx="1856537" cy="508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Resolution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Callback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Tunneling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4967921" y="1069549"/>
            <a:ext cx="2199952" cy="685569"/>
          </a:xfrm>
          <a:prstGeom prst="roundRect">
            <a:avLst/>
          </a:prstGeom>
          <a:solidFill>
            <a:srgbClr val="F179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6" dirty="0">
              <a:solidFill>
                <a:schemeClr val="tx1"/>
              </a:solidFill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4952217" y="1161893"/>
            <a:ext cx="2163369" cy="6110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Protocol Anomalies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Exploits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DNS Hijacking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ADF649FB-AB77-E846-AE94-723BAE9E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52" y="275460"/>
            <a:ext cx="11164964" cy="730058"/>
          </a:xfrm>
        </p:spPr>
        <p:txBody>
          <a:bodyPr/>
          <a:lstStyle/>
          <a:p>
            <a:r>
              <a:rPr lang="pl-PL" dirty="0"/>
              <a:t>How DNS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used</a:t>
            </a:r>
            <a:r>
              <a:rPr lang="pl-PL" dirty="0"/>
              <a:t> by </a:t>
            </a:r>
            <a:r>
              <a:rPr lang="pl-PL" dirty="0" err="1"/>
              <a:t>malware</a:t>
            </a:r>
            <a:r>
              <a:rPr lang="pl-P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964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EF531CC-F48B-0872-32EC-4E7D6F1D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APT34: targeting governments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6C4A35D-063A-0601-02F0-63F446C24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Iranian APT34 (aka HELIX KITTEN or </a:t>
            </a:r>
            <a:r>
              <a:rPr lang="en-US" dirty="0" err="1"/>
              <a:t>OilRig</a:t>
            </a:r>
            <a:r>
              <a:rPr lang="en-US" dirty="0"/>
              <a:t>) targeting Jordanian government</a:t>
            </a:r>
          </a:p>
          <a:p>
            <a:r>
              <a:rPr lang="en-US" dirty="0"/>
              <a:t>Email to gov official, pretending to be sent by IT employee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A1339A7-F1D3-483C-59E3-D321AB29C82C}"/>
              </a:ext>
            </a:extLst>
          </p:cNvPr>
          <p:cNvSpPr txBox="1"/>
          <p:nvPr/>
        </p:nvSpPr>
        <p:spPr>
          <a:xfrm>
            <a:off x="440152" y="6353099"/>
            <a:ext cx="9061429" cy="4456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200" dirty="0"/>
              <a:t>Source: </a:t>
            </a:r>
            <a:r>
              <a:rPr lang="pl-PL" sz="1200" dirty="0">
                <a:hlinkClick r:id="rId2"/>
              </a:rPr>
              <a:t>https://blog.malwarebytes.com/threat-intelligence/2022/05/apt34-targets-jordan-government-using-new-saitama-backdoor/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>
                <a:hlinkClick r:id="rId3"/>
              </a:rPr>
              <a:t>https://www.fortinet.com/blog/threat-research/please-confirm-you-received-our-apt</a:t>
            </a:r>
            <a:r>
              <a:rPr lang="pl-PL" sz="1200" dirty="0"/>
              <a:t>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F4476A1-2ADA-2769-D2ED-51A5D694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07" y="3151783"/>
            <a:ext cx="6043211" cy="3045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2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EF531CC-F48B-0872-32EC-4E7D6F1D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APT34: monitoring execution with DNS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6C4A35D-063A-0601-02F0-63F446C24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Malicious XLS attachment relying on user to enable VBA macro</a:t>
            </a:r>
          </a:p>
          <a:p>
            <a:r>
              <a:rPr lang="en-US" dirty="0"/>
              <a:t>Anti sandbox: is there a mouse connected?</a:t>
            </a:r>
          </a:p>
          <a:p>
            <a:r>
              <a:rPr lang="en-US" dirty="0"/>
              <a:t>Each macro execution step is reported via DNS queries to C2 domain:</a:t>
            </a:r>
          </a:p>
          <a:p>
            <a:pPr marL="0" indent="0" algn="ctr">
              <a:buNone/>
            </a:pP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qw</a:t>
            </a:r>
            <a:r>
              <a:rPr lang="en-US" dirty="0"/>
              <a:t>” + id of the step + random number + C2 domain name </a:t>
            </a:r>
            <a:br>
              <a:rPr lang="en-US" dirty="0"/>
            </a:br>
            <a:r>
              <a:rPr lang="en-US" dirty="0" err="1"/>
              <a:t>ie</a:t>
            </a:r>
            <a:r>
              <a:rPr lang="en-US" dirty="0"/>
              <a:t>.: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qwzbabz7055.joexpediagroup[.]com</a:t>
            </a:r>
          </a:p>
          <a:p>
            <a:pPr marL="0" indent="0" algn="ctr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DNS queries sent by calling Win32_PingStatus WMI function</a:t>
            </a:r>
          </a:p>
          <a:p>
            <a:r>
              <a:rPr lang="en-US" dirty="0"/>
              <a:t>XLS contains Base64 encoded backdoor, which is stored in Excel user forms</a:t>
            </a:r>
          </a:p>
          <a:p>
            <a:r>
              <a:rPr lang="en-US" dirty="0"/>
              <a:t>Persistence: scheduled task run every 4 hours, for 20 days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A1339A7-F1D3-483C-59E3-D321AB29C82C}"/>
              </a:ext>
            </a:extLst>
          </p:cNvPr>
          <p:cNvSpPr txBox="1"/>
          <p:nvPr/>
        </p:nvSpPr>
        <p:spPr>
          <a:xfrm>
            <a:off x="440152" y="6353099"/>
            <a:ext cx="9061429" cy="4456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200" dirty="0"/>
              <a:t>Source: </a:t>
            </a:r>
            <a:r>
              <a:rPr lang="pl-PL" sz="1200" dirty="0">
                <a:hlinkClick r:id="rId2"/>
              </a:rPr>
              <a:t>https://blog.malwarebytes.com/threat-intelligence/2022/05/apt34-targets-jordan-government-using-new-saitama-backdoor/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>
                <a:hlinkClick r:id="rId3"/>
              </a:rPr>
              <a:t>https://www.fortinet.com/blog/threat-research/please-confirm-you-received-our-apt</a:t>
            </a:r>
            <a:r>
              <a:rPr lang="pl-P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58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EF531CC-F48B-0872-32EC-4E7D6F1D4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APT34: Saitama backdoor with C2 over DNS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6C4A35D-063A-0601-02F0-63F446C24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.NET binary</a:t>
            </a:r>
          </a:p>
          <a:p>
            <a:r>
              <a:rPr lang="en-US" dirty="0"/>
              <a:t>It can execute pre-coded PowerShell and CMD commands, custom commands or download files from C2</a:t>
            </a:r>
          </a:p>
          <a:p>
            <a:r>
              <a:rPr lang="en-US" dirty="0"/>
              <a:t>uses C2 over DNS</a:t>
            </a:r>
          </a:p>
          <a:p>
            <a:pPr lvl="1"/>
            <a:r>
              <a:rPr lang="pl-PL" dirty="0">
                <a:latin typeface="Consolas" panose="020B0609020204030204" pitchFamily="49" charset="0"/>
                <a:cs typeface="Consolas" panose="020B0609020204030204" pitchFamily="49" charset="0"/>
              </a:rPr>
              <a:t>nbn4vxanrj.joexpediagroup[.]com		75.99.87.203</a:t>
            </a:r>
          </a:p>
          <a:p>
            <a:pPr lvl="1"/>
            <a:r>
              <a:rPr lang="pl-PL" dirty="0" err="1">
                <a:latin typeface="Consolas" panose="020B0609020204030204" pitchFamily="49" charset="0"/>
                <a:cs typeface="Consolas" panose="020B0609020204030204" pitchFamily="49" charset="0"/>
              </a:rPr>
              <a:t>aonrc.uber-asia</a:t>
            </a:r>
            <a:r>
              <a:rPr lang="pl-PL" dirty="0">
                <a:latin typeface="Consolas" panose="020B0609020204030204" pitchFamily="49" charset="0"/>
                <a:cs typeface="Consolas" panose="020B0609020204030204" pitchFamily="49" charset="0"/>
              </a:rPr>
              <a:t>[.]com			129.0.0.4</a:t>
            </a:r>
          </a:p>
          <a:p>
            <a:pPr lvl="1"/>
            <a:r>
              <a:rPr lang="pl-PL" dirty="0">
                <a:latin typeface="Consolas" panose="020B0609020204030204" pitchFamily="49" charset="0"/>
                <a:cs typeface="Consolas" panose="020B0609020204030204" pitchFamily="49" charset="0"/>
              </a:rPr>
              <a:t>k7myyynr6.asiaworldremit[.]com		70.118.101.114</a:t>
            </a:r>
          </a:p>
          <a:p>
            <a:pPr lvl="1"/>
            <a:r>
              <a:rPr lang="pl-PL" dirty="0">
                <a:latin typeface="Consolas" panose="020B0609020204030204" pitchFamily="49" charset="0"/>
                <a:cs typeface="Consolas" panose="020B0609020204030204" pitchFamily="49" charset="0"/>
              </a:rPr>
              <a:t>p6yqqqqp0b67gcj5c2r3gn3l9epztnrb.asiaworldremit[.]com</a:t>
            </a:r>
          </a:p>
          <a:p>
            <a:r>
              <a:rPr lang="en-US" dirty="0"/>
              <a:t>Long random delays (40-80 seconds)</a:t>
            </a:r>
          </a:p>
          <a:p>
            <a:r>
              <a:rPr lang="en-US" dirty="0"/>
              <a:t>Failed DNS query will cause malware to sleep for 6-8 hours (!)</a:t>
            </a:r>
          </a:p>
          <a:p>
            <a:r>
              <a:rPr lang="en-US" dirty="0"/>
              <a:t>DNS queries: [Content][Counter].[c2domain]</a:t>
            </a:r>
          </a:p>
          <a:p>
            <a:r>
              <a:rPr lang="en-US" dirty="0"/>
              <a:t>Optional data compression</a:t>
            </a:r>
          </a:p>
          <a:p>
            <a:r>
              <a:rPr lang="en-US" dirty="0"/>
              <a:t>Changes C2 domains from a list of 3 hardcoded domains (registered on Jan 20</a:t>
            </a:r>
            <a:r>
              <a:rPr lang="en-US" baseline="30000" dirty="0"/>
              <a:t>th</a:t>
            </a:r>
            <a:r>
              <a:rPr lang="en-US" dirty="0"/>
              <a:t> and Feb 27</a:t>
            </a:r>
            <a:r>
              <a:rPr lang="en-US" baseline="30000" dirty="0"/>
              <a:t>th</a:t>
            </a:r>
            <a:r>
              <a:rPr lang="en-US" dirty="0"/>
              <a:t>, which is 2-3 months before the attack)</a:t>
            </a:r>
          </a:p>
          <a:p>
            <a:r>
              <a:rPr lang="en-US" dirty="0"/>
              <a:t>Counter encoded with Base36 and custom alphabet: “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razupgnv2w01eos4t38h7yqidxmkljc6b9f5</a:t>
            </a:r>
            <a:r>
              <a:rPr lang="en-US" dirty="0"/>
              <a:t>”</a:t>
            </a:r>
          </a:p>
          <a:p>
            <a:r>
              <a:rPr lang="en-US" dirty="0"/>
              <a:t>Content encoded by simple substitution using alphabet generated with the counter</a:t>
            </a:r>
          </a:p>
          <a:p>
            <a:r>
              <a:rPr lang="en-US" dirty="0"/>
              <a:t>C2 responds to initial query with an IP address with last octet being a unique ID of infected host</a:t>
            </a:r>
          </a:p>
          <a:p>
            <a:r>
              <a:rPr lang="en-US" dirty="0"/>
              <a:t>Results of executed commands are compressed, Base32 encoded and sent as DNS queries</a:t>
            </a:r>
          </a:p>
          <a:p>
            <a:endParaRPr lang="en-US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A1339A7-F1D3-483C-59E3-D321AB29C82C}"/>
              </a:ext>
            </a:extLst>
          </p:cNvPr>
          <p:cNvSpPr txBox="1"/>
          <p:nvPr/>
        </p:nvSpPr>
        <p:spPr>
          <a:xfrm>
            <a:off x="440152" y="6353099"/>
            <a:ext cx="9061429" cy="4456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200" dirty="0"/>
              <a:t>Source: </a:t>
            </a:r>
            <a:r>
              <a:rPr lang="pl-PL" sz="1200" dirty="0">
                <a:hlinkClick r:id="rId2"/>
              </a:rPr>
              <a:t>https://blog.malwarebytes.com/threat-intelligence/2022/05/apt34-targets-jordan-government-using-new-saitama-backdoor/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>
                <a:hlinkClick r:id="rId3"/>
              </a:rPr>
              <a:t>https://www.fortinet.com/blog/threat-research/please-confirm-you-received-our-apt</a:t>
            </a:r>
            <a:r>
              <a:rPr lang="pl-P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1628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A37EB64-19C5-49EA-AE3A-4BAA0E40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52" y="1194920"/>
            <a:ext cx="11164964" cy="2799417"/>
          </a:xfrm>
        </p:spPr>
        <p:txBody>
          <a:bodyPr/>
          <a:lstStyle/>
          <a:p>
            <a:r>
              <a:rPr lang="pl-PL" sz="1799" dirty="0" err="1"/>
              <a:t>Trickbot</a:t>
            </a:r>
            <a:r>
              <a:rPr lang="pl-PL" sz="1799" dirty="0"/>
              <a:t> </a:t>
            </a:r>
            <a:r>
              <a:rPr lang="en-US" sz="1799" dirty="0"/>
              <a:t>variant deployed on targets in the financial sector and high impact servers such as AD controllers</a:t>
            </a:r>
            <a:endParaRPr lang="pl-PL" sz="1799" dirty="0"/>
          </a:p>
          <a:p>
            <a:r>
              <a:rPr lang="pl-PL" sz="1799" dirty="0"/>
              <a:t>D</a:t>
            </a:r>
            <a:r>
              <a:rPr lang="en-US" sz="1799" dirty="0" err="1"/>
              <a:t>eployment</a:t>
            </a:r>
            <a:r>
              <a:rPr lang="en-US" sz="1799" dirty="0"/>
              <a:t> </a:t>
            </a:r>
            <a:r>
              <a:rPr lang="pl-PL" sz="1799" dirty="0"/>
              <a:t>o</a:t>
            </a:r>
            <a:r>
              <a:rPr lang="en-US" sz="1799" dirty="0"/>
              <a:t>n-request by premium customers of the </a:t>
            </a:r>
            <a:r>
              <a:rPr lang="en-US" sz="1799" dirty="0" err="1"/>
              <a:t>TrickBot</a:t>
            </a:r>
            <a:r>
              <a:rPr lang="en-US" sz="1799" dirty="0"/>
              <a:t> group</a:t>
            </a:r>
            <a:endParaRPr lang="pl-PL" sz="1799" dirty="0"/>
          </a:p>
          <a:p>
            <a:r>
              <a:rPr lang="pl-PL" sz="1799" dirty="0"/>
              <a:t>T</a:t>
            </a:r>
            <a:r>
              <a:rPr lang="en-US" sz="1799" dirty="0"/>
              <a:t>he actor investigates the newly infected victims</a:t>
            </a:r>
            <a:r>
              <a:rPr lang="pl-PL" sz="1799" dirty="0"/>
              <a:t> </a:t>
            </a:r>
            <a:r>
              <a:rPr lang="en-US" sz="1799" dirty="0"/>
              <a:t>and if the victim is of high importance the TrickBot operator migrate</a:t>
            </a:r>
            <a:r>
              <a:rPr lang="pl-PL" sz="1799" dirty="0"/>
              <a:t>s</a:t>
            </a:r>
            <a:r>
              <a:rPr lang="en-US" sz="1799" dirty="0"/>
              <a:t> this victim to the </a:t>
            </a:r>
            <a:r>
              <a:rPr lang="en-US" sz="1799" dirty="0" err="1"/>
              <a:t>Anchor_DNS</a:t>
            </a:r>
            <a:r>
              <a:rPr lang="en-US" sz="1799" dirty="0"/>
              <a:t> campaign</a:t>
            </a:r>
            <a:endParaRPr lang="pl-PL" sz="1799" dirty="0"/>
          </a:p>
          <a:p>
            <a:r>
              <a:rPr lang="pl-PL" sz="1799" dirty="0" err="1"/>
              <a:t>Why</a:t>
            </a:r>
            <a:r>
              <a:rPr lang="pl-PL" sz="1799" dirty="0"/>
              <a:t> C2 </a:t>
            </a:r>
            <a:r>
              <a:rPr lang="pl-PL" sz="1799" dirty="0" err="1"/>
              <a:t>over</a:t>
            </a:r>
            <a:r>
              <a:rPr lang="pl-PL" sz="1799" dirty="0"/>
              <a:t> DNS:</a:t>
            </a:r>
          </a:p>
          <a:p>
            <a:pPr lvl="1"/>
            <a:r>
              <a:rPr lang="en-US" sz="1533" dirty="0"/>
              <a:t>DNS monitoring is lacking in certain organizations</a:t>
            </a:r>
            <a:endParaRPr lang="pl-PL" sz="1533" dirty="0"/>
          </a:p>
          <a:p>
            <a:pPr lvl="1"/>
            <a:r>
              <a:rPr lang="en-US" sz="1533" dirty="0"/>
              <a:t>Important systems such as AD controllers are often expected to perform DNS requests but not HTTP(S) traffic to unknown destinations.</a:t>
            </a:r>
            <a:endParaRPr lang="pl-PL" sz="1533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AD68994-E33B-4DC8-BCC7-F21E2D2B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Example</a:t>
            </a:r>
            <a:r>
              <a:rPr lang="pl-PL" dirty="0"/>
              <a:t>: </a:t>
            </a:r>
            <a:r>
              <a:rPr lang="pl-PL" dirty="0" err="1"/>
              <a:t>TrickBot</a:t>
            </a:r>
            <a:r>
              <a:rPr lang="pl-PL" dirty="0"/>
              <a:t> </a:t>
            </a:r>
            <a:r>
              <a:rPr lang="pl-PL" dirty="0" err="1"/>
              <a:t>variant</a:t>
            </a:r>
            <a:r>
              <a:rPr lang="pl-PL" dirty="0"/>
              <a:t> “</a:t>
            </a:r>
            <a:r>
              <a:rPr lang="pl-PL" dirty="0" err="1"/>
              <a:t>Anchor_DNS</a:t>
            </a:r>
            <a:r>
              <a:rPr lang="pl-PL" dirty="0"/>
              <a:t>”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6FBD454-B132-414A-BBBF-F7FB05E5BBD2}"/>
              </a:ext>
            </a:extLst>
          </p:cNvPr>
          <p:cNvSpPr txBox="1"/>
          <p:nvPr/>
        </p:nvSpPr>
        <p:spPr>
          <a:xfrm>
            <a:off x="48114" y="6202387"/>
            <a:ext cx="9061429" cy="232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200" dirty="0"/>
              <a:t>Source: </a:t>
            </a:r>
            <a:r>
              <a:rPr lang="pl-PL" sz="1200" dirty="0">
                <a:hlinkClick r:id="rId2"/>
              </a:rPr>
              <a:t>https://hello.global.ntt/insights/blog/trickbot-variant-communicating-over-dns</a:t>
            </a:r>
            <a:r>
              <a:rPr lang="pl-PL" sz="1200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9FC922-5822-4FFB-B713-0CA571A0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1710" y="3516934"/>
            <a:ext cx="5824682" cy="26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1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A37EB64-19C5-49EA-AE3A-4BAA0E40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52" y="1194920"/>
            <a:ext cx="11164964" cy="2799417"/>
          </a:xfrm>
        </p:spPr>
        <p:txBody>
          <a:bodyPr/>
          <a:lstStyle/>
          <a:p>
            <a:r>
              <a:rPr lang="pl-PL" sz="1799" dirty="0"/>
              <a:t>„A</a:t>
            </a:r>
            <a:r>
              <a:rPr lang="en-US" sz="1799" dirty="0" err="1"/>
              <a:t>lso</a:t>
            </a:r>
            <a:r>
              <a:rPr lang="en-US" sz="1799" dirty="0"/>
              <a:t> has a Windows version of the malware embedded inside that it can install on remote windows shares and then execute as a service.</a:t>
            </a:r>
            <a:br>
              <a:rPr lang="pl-PL" sz="1799" dirty="0"/>
            </a:br>
            <a:r>
              <a:rPr lang="pl-PL" sz="1799" dirty="0"/>
              <a:t>[..]</a:t>
            </a:r>
            <a:br>
              <a:rPr lang="pl-PL" sz="1799" dirty="0"/>
            </a:br>
            <a:r>
              <a:rPr lang="en-US" sz="1799" dirty="0"/>
              <a:t>The further development of the </a:t>
            </a:r>
            <a:r>
              <a:rPr lang="pl-PL" sz="1799" dirty="0"/>
              <a:t>A</a:t>
            </a:r>
            <a:r>
              <a:rPr lang="en-US" sz="1799" dirty="0" err="1"/>
              <a:t>nchor</a:t>
            </a:r>
            <a:r>
              <a:rPr lang="en-US" sz="1799" dirty="0"/>
              <a:t> family of malware suggests the </a:t>
            </a:r>
            <a:r>
              <a:rPr lang="en-US" sz="1799" dirty="0" err="1"/>
              <a:t>trickbot</a:t>
            </a:r>
            <a:r>
              <a:rPr lang="en-US" sz="1799" dirty="0"/>
              <a:t> family intends to continue utilizing its new DNS based command and control comms. </a:t>
            </a:r>
            <a:br>
              <a:rPr lang="pl-PL" sz="1799" dirty="0"/>
            </a:br>
            <a:br>
              <a:rPr lang="pl-PL" sz="1799" dirty="0"/>
            </a:br>
            <a:r>
              <a:rPr lang="en-US" sz="1799" dirty="0"/>
              <a:t>Given the generally lower rate of </a:t>
            </a:r>
            <a:r>
              <a:rPr lang="en-US" sz="1799" dirty="0" err="1"/>
              <a:t>linux</a:t>
            </a:r>
            <a:r>
              <a:rPr lang="en-US" sz="1799" dirty="0"/>
              <a:t> malware detection it is of the utmost importance organization closely monitor their network traffic and DNS resolutions</a:t>
            </a:r>
            <a:r>
              <a:rPr lang="pl-PL" sz="1799" dirty="0"/>
              <a:t>”</a:t>
            </a:r>
            <a:endParaRPr lang="pl-PL" sz="1533" dirty="0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AD68994-E33B-4DC8-BCC7-F21E2D2B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Linux version of „</a:t>
            </a:r>
            <a:r>
              <a:rPr lang="pl-PL" dirty="0" err="1"/>
              <a:t>Anchor_DNS</a:t>
            </a:r>
            <a:r>
              <a:rPr lang="pl-PL" dirty="0"/>
              <a:t>”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6FBD454-B132-414A-BBBF-F7FB05E5BBD2}"/>
              </a:ext>
            </a:extLst>
          </p:cNvPr>
          <p:cNvSpPr txBox="1"/>
          <p:nvPr/>
        </p:nvSpPr>
        <p:spPr>
          <a:xfrm>
            <a:off x="48114" y="6046288"/>
            <a:ext cx="9061429" cy="232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200" dirty="0"/>
              <a:t>Source: </a:t>
            </a:r>
            <a:r>
              <a:rPr lang="pl-PL" sz="1200" dirty="0">
                <a:hlinkClick r:id="rId2"/>
              </a:rPr>
              <a:t>https://medium.com/stage-2-security/anchor-dns-malware-family-goes-cross-platform-d807ba13ca30</a:t>
            </a:r>
            <a:endParaRPr lang="pl-PL" sz="1200" dirty="0"/>
          </a:p>
          <a:p>
            <a:r>
              <a:rPr lang="pl-PL" sz="1200" dirty="0">
                <a:hlinkClick r:id="rId3"/>
              </a:rPr>
              <a:t>https://hello.global.ntt/insights/blog/trickbot-variant-communicating-over-dns</a:t>
            </a:r>
            <a:r>
              <a:rPr lang="pl-PL" sz="1200" dirty="0"/>
              <a:t> </a:t>
            </a:r>
          </a:p>
        </p:txBody>
      </p:sp>
      <p:pic>
        <p:nvPicPr>
          <p:cNvPr id="2" name="Picture 2" descr="Image for post">
            <a:extLst>
              <a:ext uri="{FF2B5EF4-FFF2-40B4-BE49-F238E27FC236}">
                <a16:creationId xmlns:a16="http://schemas.microsoft.com/office/drawing/2014/main" id="{9F40276D-8C49-41A3-A26D-496ACE02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9" y="4423972"/>
            <a:ext cx="11252869" cy="7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C7E8CE5-9DF2-434C-B60D-F0FADA09E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541" y="1005520"/>
            <a:ext cx="7569349" cy="5196121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5A03C297-1ECC-FF4D-9319-E7CC023C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Ryuk</a:t>
            </a:r>
            <a:r>
              <a:rPr lang="pl-PL" dirty="0"/>
              <a:t> and </a:t>
            </a:r>
            <a:r>
              <a:rPr lang="pl-PL" dirty="0" err="1"/>
              <a:t>Anchor</a:t>
            </a:r>
            <a:r>
              <a:rPr lang="pl-PL" dirty="0"/>
              <a:t> DNS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3B1F023-3237-F946-9036-6F4852375427}"/>
              </a:ext>
            </a:extLst>
          </p:cNvPr>
          <p:cNvSpPr txBox="1"/>
          <p:nvPr/>
        </p:nvSpPr>
        <p:spPr>
          <a:xfrm>
            <a:off x="440152" y="6276457"/>
            <a:ext cx="6310256" cy="2429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1200" dirty="0"/>
              <a:t>Source: </a:t>
            </a:r>
            <a:r>
              <a:rPr lang="pl-PL" sz="1200" dirty="0">
                <a:hlinkClick r:id="rId3"/>
              </a:rPr>
              <a:t>https://thedfirreport.com/2021/03/08/bazar-drops-the-anchor/</a:t>
            </a:r>
            <a:r>
              <a:rPr lang="pl-PL" sz="1200" dirty="0"/>
              <a:t> 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7BD4649-6A4D-8246-9385-374C1C2B74D0}"/>
              </a:ext>
            </a:extLst>
          </p:cNvPr>
          <p:cNvSpPr/>
          <p:nvPr/>
        </p:nvSpPr>
        <p:spPr>
          <a:xfrm>
            <a:off x="176935" y="1201799"/>
            <a:ext cx="4044010" cy="3256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DocuSign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themed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Excel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maldoc</a:t>
            </a:r>
            <a:endParaRPr lang="pl-PL" sz="17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hour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execution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of Bazar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loader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Cobalt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Strike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beacon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loaded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Anchor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DNS</a:t>
            </a:r>
          </a:p>
          <a:p>
            <a:pPr marL="285664" indent="-285664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C2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domains</a:t>
            </a:r>
            <a:r>
              <a:rPr lang="pl-PL" sz="17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799" dirty="0" err="1">
                <a:latin typeface="Arial" panose="020B0604020202020204" pitchFamily="34" charset="0"/>
                <a:cs typeface="Arial" panose="020B0604020202020204" pitchFamily="34" charset="0"/>
              </a:rPr>
              <a:t>hardcoded</a:t>
            </a:r>
            <a:endParaRPr lang="pl-PL"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>
          <a:defRPr dirty="0" err="1" smtClean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nfoblox-ppt-template.pptx" id="{22136224-E268-5F42-882F-50EAB89BC319}" vid="{9B09CAC5-1957-3E4F-B577-8A2696F5C4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1428</TotalTime>
  <Words>1373</Words>
  <Application>Microsoft Macintosh PowerPoint</Application>
  <PresentationFormat>Vlastní</PresentationFormat>
  <Paragraphs>266</Paragraphs>
  <Slides>23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Consolas</vt:lpstr>
      <vt:lpstr>Merriweather Sans</vt:lpstr>
      <vt:lpstr>Proxima Nova</vt:lpstr>
      <vt:lpstr>Proxima Nova Rg</vt:lpstr>
      <vt:lpstr>Roboto Mono</vt:lpstr>
      <vt:lpstr>Space Grotesk Bold</vt:lpstr>
      <vt:lpstr>Motiv Office</vt:lpstr>
      <vt:lpstr>DNS protocol in hands of attacker </vt:lpstr>
      <vt:lpstr>Secure DNS Leading Vendor</vt:lpstr>
      <vt:lpstr>How DNS is used by malware?</vt:lpstr>
      <vt:lpstr>APT34: targeting governments</vt:lpstr>
      <vt:lpstr>APT34: monitoring execution with DNS</vt:lpstr>
      <vt:lpstr>APT34: Saitama backdoor with C2 over DNS</vt:lpstr>
      <vt:lpstr>Example: TrickBot variant “Anchor_DNS”</vt:lpstr>
      <vt:lpstr>Linux version of „Anchor_DNS”</vt:lpstr>
      <vt:lpstr>Ryuk and Anchor DNS</vt:lpstr>
      <vt:lpstr>Detecting DNS Tunnels &amp; Data Exfiltration</vt:lpstr>
      <vt:lpstr>Infoblox Threat Insight</vt:lpstr>
      <vt:lpstr>Infoblox ThreatInsight</vt:lpstr>
      <vt:lpstr>Entropy Score       </vt:lpstr>
      <vt:lpstr>Infoblox ThreatInsight</vt:lpstr>
      <vt:lpstr>Google Books Ngram Viewer</vt:lpstr>
      <vt:lpstr>DGA – Domain Generation Algorithm</vt:lpstr>
      <vt:lpstr>Dictionary DGA</vt:lpstr>
      <vt:lpstr>Dictionary DGA Detection</vt:lpstr>
      <vt:lpstr>Lookalike domain techniques</vt:lpstr>
      <vt:lpstr>Lookalike Domain Detection</vt:lpstr>
      <vt:lpstr>Key takeaways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 protocol in hands of attacker </dc:title>
  <dc:creator>Jan Rynes</dc:creator>
  <cp:lastModifiedBy>Jan Rynes</cp:lastModifiedBy>
  <cp:revision>2</cp:revision>
  <dcterms:created xsi:type="dcterms:W3CDTF">2022-11-03T10:32:52Z</dcterms:created>
  <dcterms:modified xsi:type="dcterms:W3CDTF">2022-11-04T13:51:46Z</dcterms:modified>
</cp:coreProperties>
</file>